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handoutMasterIdLst>
    <p:handoutMasterId r:id="rId61"/>
  </p:handoutMasterIdLst>
  <p:sldIdLst>
    <p:sldId id="256" r:id="rId2"/>
    <p:sldId id="264" r:id="rId3"/>
    <p:sldId id="267" r:id="rId4"/>
    <p:sldId id="279" r:id="rId5"/>
    <p:sldId id="269" r:id="rId6"/>
    <p:sldId id="280" r:id="rId7"/>
    <p:sldId id="281" r:id="rId8"/>
    <p:sldId id="282" r:id="rId9"/>
    <p:sldId id="283" r:id="rId10"/>
    <p:sldId id="284" r:id="rId11"/>
    <p:sldId id="285" r:id="rId12"/>
    <p:sldId id="286" r:id="rId13"/>
    <p:sldId id="287" r:id="rId14"/>
    <p:sldId id="289" r:id="rId15"/>
    <p:sldId id="288" r:id="rId16"/>
    <p:sldId id="290" r:id="rId17"/>
    <p:sldId id="291" r:id="rId18"/>
    <p:sldId id="292" r:id="rId19"/>
    <p:sldId id="293" r:id="rId20"/>
    <p:sldId id="294" r:id="rId21"/>
    <p:sldId id="296" r:id="rId22"/>
    <p:sldId id="295" r:id="rId23"/>
    <p:sldId id="297" r:id="rId24"/>
    <p:sldId id="298" r:id="rId25"/>
    <p:sldId id="299" r:id="rId26"/>
    <p:sldId id="300" r:id="rId27"/>
    <p:sldId id="301" r:id="rId28"/>
    <p:sldId id="302" r:id="rId29"/>
    <p:sldId id="303" r:id="rId30"/>
    <p:sldId id="305" r:id="rId31"/>
    <p:sldId id="304" r:id="rId32"/>
    <p:sldId id="306" r:id="rId33"/>
    <p:sldId id="308" r:id="rId34"/>
    <p:sldId id="309" r:id="rId35"/>
    <p:sldId id="316" r:id="rId36"/>
    <p:sldId id="317" r:id="rId37"/>
    <p:sldId id="318" r:id="rId38"/>
    <p:sldId id="319" r:id="rId39"/>
    <p:sldId id="321" r:id="rId40"/>
    <p:sldId id="320" r:id="rId41"/>
    <p:sldId id="330" r:id="rId42"/>
    <p:sldId id="322" r:id="rId43"/>
    <p:sldId id="323" r:id="rId44"/>
    <p:sldId id="324" r:id="rId45"/>
    <p:sldId id="326" r:id="rId46"/>
    <p:sldId id="325" r:id="rId47"/>
    <p:sldId id="331" r:id="rId48"/>
    <p:sldId id="332" r:id="rId49"/>
    <p:sldId id="328" r:id="rId50"/>
    <p:sldId id="334" r:id="rId51"/>
    <p:sldId id="327" r:id="rId52"/>
    <p:sldId id="329" r:id="rId53"/>
    <p:sldId id="311" r:id="rId54"/>
    <p:sldId id="312" r:id="rId55"/>
    <p:sldId id="313" r:id="rId56"/>
    <p:sldId id="310" r:id="rId57"/>
    <p:sldId id="314" r:id="rId58"/>
    <p:sldId id="278" r:id="rId59"/>
    <p:sldId id="275" r:id="rId6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900C974D-0555-7046-B822-5CF1FEA05D78}">
          <p14:sldIdLst>
            <p14:sldId id="256"/>
          </p14:sldIdLst>
        </p14:section>
        <p14:section name="working with R - appendix A" id="{21E3301F-B918-0547-A0F4-74D19412A87E}">
          <p14:sldIdLst>
            <p14:sldId id="264"/>
            <p14:sldId id="267"/>
            <p14:sldId id="279"/>
            <p14:sldId id="26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9"/>
            <p14:sldId id="288"/>
            <p14:sldId id="290"/>
            <p14:sldId id="291"/>
            <p14:sldId id="292"/>
            <p14:sldId id="293"/>
            <p14:sldId id="294"/>
            <p14:sldId id="296"/>
            <p14:sldId id="295"/>
            <p14:sldId id="297"/>
          </p14:sldIdLst>
        </p14:section>
        <p14:section name="loadingDataIntoR" id="{50340640-A0CE-6646-9745-5C4ADFB8F97A}">
          <p14:sldIdLst>
            <p14:sldId id="298"/>
            <p14:sldId id="299"/>
            <p14:sldId id="300"/>
            <p14:sldId id="301"/>
            <p14:sldId id="302"/>
            <p14:sldId id="303"/>
            <p14:sldId id="305"/>
            <p14:sldId id="304"/>
            <p14:sldId id="306"/>
            <p14:sldId id="308"/>
            <p14:sldId id="309"/>
          </p14:sldIdLst>
        </p14:section>
        <p14:section name="documentation&amp;deplyment" id="{28B82381-9A3B-184D-B586-B081DF0AD50D}">
          <p14:sldIdLst>
            <p14:sldId id="316"/>
            <p14:sldId id="317"/>
            <p14:sldId id="318"/>
            <p14:sldId id="319"/>
            <p14:sldId id="321"/>
            <p14:sldId id="320"/>
            <p14:sldId id="330"/>
            <p14:sldId id="322"/>
            <p14:sldId id="323"/>
            <p14:sldId id="324"/>
            <p14:sldId id="326"/>
            <p14:sldId id="325"/>
            <p14:sldId id="331"/>
            <p14:sldId id="332"/>
            <p14:sldId id="328"/>
            <p14:sldId id="334"/>
            <p14:sldId id="327"/>
            <p14:sldId id="329"/>
            <p14:sldId id="311"/>
            <p14:sldId id="312"/>
            <p14:sldId id="313"/>
            <p14:sldId id="310"/>
            <p14:sldId id="314"/>
          </p14:sldIdLst>
        </p14:section>
        <p14:section name="assignment" id="{7C8D1AA6-E320-7849-AEC3-7956B2889D0E}">
          <p14:sldIdLst>
            <p14:sldId id="278"/>
            <p14:sldId id="27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7"/>
    <p:restoredTop sz="94660"/>
  </p:normalViewPr>
  <p:slideViewPr>
    <p:cSldViewPr snapToGrid="0" snapToObjects="1">
      <p:cViewPr varScale="1">
        <p:scale>
          <a:sx n="214" d="100"/>
          <a:sy n="214" d="100"/>
        </p:scale>
        <p:origin x="2432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70" d="100"/>
          <a:sy n="170" d="100"/>
        </p:scale>
        <p:origin x="6552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viewProps" Target="viewProps.xml"/><Relationship Id="rId64" Type="http://schemas.openxmlformats.org/officeDocument/2006/relationships/theme" Target="theme/theme1.xml"/><Relationship Id="rId65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handoutMaster" Target="handoutMasters/handoutMaster1.xml"/><Relationship Id="rId62" Type="http://schemas.openxmlformats.org/officeDocument/2006/relationships/presProps" Target="pres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440E5F-3C32-C44A-BD8C-64C74DAA5DF3}" type="datetimeFigureOut">
              <a:rPr kumimoji="1" lang="zh-TW" altLang="en-US" smtClean="0"/>
              <a:t>2016/3/13</a:t>
            </a:fld>
            <a:endParaRPr kumimoji="1"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48F534-04C9-AC4A-AF9C-E4B380F015D3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430072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tiff>
</file>

<file path=ppt/media/image11.tiff>
</file>

<file path=ppt/media/image12.tiff>
</file>

<file path=ppt/media/image13.tiff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tif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FF8FA-3424-4F49-8B38-895832CADF5C}" type="datetimeFigureOut">
              <a:rPr lang="en-US" smtClean="0"/>
              <a:t>3/13/16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0ACBC-888C-2241-A8FA-02DCDDF19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3518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FF8FA-3424-4F49-8B38-895832CADF5C}" type="datetimeFigureOut">
              <a:rPr lang="en-US" smtClean="0"/>
              <a:t>3/13/16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0ACBC-888C-2241-A8FA-02DCDDF19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605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FF8FA-3424-4F49-8B38-895832CADF5C}" type="datetimeFigureOut">
              <a:rPr lang="en-US" smtClean="0"/>
              <a:t>3/13/16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0ACBC-888C-2241-A8FA-02DCDDF19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2889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將圖片拖曳至版面配置區或按一下圖示以新增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 anchor="t"/>
          <a:lstStyle>
            <a:lvl1pPr marL="0" indent="0">
              <a:buNone/>
              <a:defRPr sz="1400"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FF8FA-3424-4F49-8B38-895832CADF5C}" type="datetimeFigureOut">
              <a:rPr lang="en-US" smtClean="0"/>
              <a:t>3/13/16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0ACBC-888C-2241-A8FA-02DCDDF19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7165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FF8FA-3424-4F49-8B38-895832CADF5C}" type="datetimeFigureOut">
              <a:rPr lang="en-US" smtClean="0"/>
              <a:t>3/13/16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0ACBC-888C-2241-A8FA-02DCDDF19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8489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 anchor="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FF8FA-3424-4F49-8B38-895832CADF5C}" type="datetimeFigureOut">
              <a:rPr lang="en-US" smtClean="0"/>
              <a:t>3/13/16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0ACBC-888C-2241-A8FA-02DCDDF19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303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jmchang-4-datascie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lang="en-US" dirty="0"/>
          </a:p>
        </p:txBody>
      </p:sp>
      <p:pic>
        <p:nvPicPr>
          <p:cNvPr id="7" name="圖片 6" descr="003.jp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8436"/>
            <a:ext cx="9144000" cy="4442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圖片 6" descr="003.jp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6606726"/>
            <a:ext cx="9144000" cy="2643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805838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lang="en-US" dirty="0"/>
          </a:p>
        </p:txBody>
      </p:sp>
      <p:pic>
        <p:nvPicPr>
          <p:cNvPr id="7" name="圖片 6" descr="003.jp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8436"/>
            <a:ext cx="9144000" cy="4442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圖片 6" descr="003.jp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6606726"/>
            <a:ext cx="9144000" cy="2643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矩形 4"/>
          <p:cNvSpPr/>
          <p:nvPr userDrawn="1"/>
        </p:nvSpPr>
        <p:spPr>
          <a:xfrm>
            <a:off x="6095065" y="6648166"/>
            <a:ext cx="3048935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800" dirty="0" err="1" smtClean="0"/>
              <a:t>Zumel</a:t>
            </a:r>
            <a:r>
              <a:rPr lang="en-US" altLang="zh-TW" sz="800" dirty="0" smtClean="0"/>
              <a:t>, N. &amp; Mount, J. </a:t>
            </a:r>
            <a:r>
              <a:rPr lang="en-US" altLang="zh-TW" sz="800" i="1" dirty="0" smtClean="0"/>
              <a:t>Practical Data Science with R</a:t>
            </a:r>
            <a:r>
              <a:rPr lang="en-US" altLang="zh-TW" sz="800" dirty="0" smtClean="0"/>
              <a:t>. (Manning, 2014)</a:t>
            </a:r>
          </a:p>
        </p:txBody>
      </p:sp>
    </p:spTree>
    <p:extLst>
      <p:ext uri="{BB962C8B-B14F-4D97-AF65-F5344CB8AC3E}">
        <p14:creationId xmlns:p14="http://schemas.microsoft.com/office/powerpoint/2010/main" val="1607485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lang="en-US" dirty="0"/>
          </a:p>
        </p:txBody>
      </p:sp>
      <p:pic>
        <p:nvPicPr>
          <p:cNvPr id="7" name="圖片 6" descr="003.jp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15424"/>
            <a:ext cx="9144000" cy="4442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圖片 6" descr="003.jp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6606726"/>
            <a:ext cx="9144000" cy="2643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矩形 3"/>
          <p:cNvSpPr/>
          <p:nvPr userDrawn="1"/>
        </p:nvSpPr>
        <p:spPr>
          <a:xfrm>
            <a:off x="-23459" y="395490"/>
            <a:ext cx="87716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TW" altLang="en-US" sz="5400" b="1" cap="none" spc="0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！</a:t>
            </a:r>
            <a:endParaRPr lang="zh-TW" altLang="en-US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6095065" y="6648166"/>
            <a:ext cx="3048935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800" dirty="0" err="1" smtClean="0"/>
              <a:t>Zumel</a:t>
            </a:r>
            <a:r>
              <a:rPr lang="en-US" altLang="zh-TW" sz="800" dirty="0" smtClean="0"/>
              <a:t>, N. &amp; Mount, J. </a:t>
            </a:r>
            <a:r>
              <a:rPr lang="en-US" altLang="zh-TW" sz="800" i="1" dirty="0" smtClean="0"/>
              <a:t>Practical Data Science with R</a:t>
            </a:r>
            <a:r>
              <a:rPr lang="en-US" altLang="zh-TW" sz="800" dirty="0" smtClean="0"/>
              <a:t>. (Manning, 2014)</a:t>
            </a:r>
          </a:p>
        </p:txBody>
      </p:sp>
    </p:spTree>
    <p:extLst>
      <p:ext uri="{BB962C8B-B14F-4D97-AF65-F5344CB8AC3E}">
        <p14:creationId xmlns:p14="http://schemas.microsoft.com/office/powerpoint/2010/main" val="6894661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lang="en-US" dirty="0"/>
          </a:p>
        </p:txBody>
      </p:sp>
      <p:pic>
        <p:nvPicPr>
          <p:cNvPr id="7" name="圖片 6" descr="003.jp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8436"/>
            <a:ext cx="9144000" cy="4442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圖片 6" descr="003.jp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6606726"/>
            <a:ext cx="9144000" cy="2643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矩形 3"/>
          <p:cNvSpPr/>
          <p:nvPr userDrawn="1"/>
        </p:nvSpPr>
        <p:spPr>
          <a:xfrm>
            <a:off x="-29069" y="406710"/>
            <a:ext cx="87716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TW" altLang="en-US" sz="5400" b="1" cap="none" spc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？</a:t>
            </a:r>
            <a:endParaRPr lang="zh-TW" altLang="en-US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6095065" y="6648166"/>
            <a:ext cx="3048935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800" dirty="0" err="1" smtClean="0"/>
              <a:t>Zumel</a:t>
            </a:r>
            <a:r>
              <a:rPr lang="en-US" altLang="zh-TW" sz="800" dirty="0" smtClean="0"/>
              <a:t>, N. &amp; Mount, J. </a:t>
            </a:r>
            <a:r>
              <a:rPr lang="en-US" altLang="zh-TW" sz="800" i="1" dirty="0" smtClean="0"/>
              <a:t>Practical Data Science with R</a:t>
            </a:r>
            <a:r>
              <a:rPr lang="en-US" altLang="zh-TW" sz="800" dirty="0" smtClean="0"/>
              <a:t>. (Manning, 2014)</a:t>
            </a:r>
          </a:p>
        </p:txBody>
      </p:sp>
    </p:spTree>
    <p:extLst>
      <p:ext uri="{BB962C8B-B14F-4D97-AF65-F5344CB8AC3E}">
        <p14:creationId xmlns:p14="http://schemas.microsoft.com/office/powerpoint/2010/main" val="255995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FF8FA-3424-4F49-8B38-895832CADF5C}" type="datetimeFigureOut">
              <a:rPr lang="en-US" smtClean="0"/>
              <a:t>3/13/16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0ACBC-888C-2241-A8FA-02DCDDF19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401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FF8FA-3424-4F49-8B38-895832CADF5C}" type="datetimeFigureOut">
              <a:rPr lang="en-US" smtClean="0"/>
              <a:t>3/13/16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0ACBC-888C-2241-A8FA-02DCDDF19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993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t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t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FF8FA-3424-4F49-8B38-895832CADF5C}" type="datetimeFigureOut">
              <a:rPr lang="en-US" smtClean="0"/>
              <a:t>3/13/16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0ACBC-888C-2241-A8FA-02DCDDF19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9302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FF8FA-3424-4F49-8B38-895832CADF5C}" type="datetimeFigureOut">
              <a:rPr lang="en-US" smtClean="0"/>
              <a:t>3/13/16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0ACBC-888C-2241-A8FA-02DCDDF19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2256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6FF8FA-3424-4F49-8B38-895832CADF5C}" type="datetimeFigureOut">
              <a:rPr lang="en-US" smtClean="0"/>
              <a:t>3/13/16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90ACBC-888C-2241-A8FA-02DCDDF19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35287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1" r:id="rId1"/>
    <p:sldLayoutId id="2147483735" r:id="rId2"/>
    <p:sldLayoutId id="2147483722" r:id="rId3"/>
    <p:sldLayoutId id="2147483733" r:id="rId4"/>
    <p:sldLayoutId id="2147483734" r:id="rId5"/>
    <p:sldLayoutId id="2147483723" r:id="rId6"/>
    <p:sldLayoutId id="2147483724" r:id="rId7"/>
    <p:sldLayoutId id="2147483725" r:id="rId8"/>
    <p:sldLayoutId id="2147483726" r:id="rId9"/>
    <p:sldLayoutId id="2147483727" r:id="rId10"/>
    <p:sldLayoutId id="2147483728" r:id="rId11"/>
    <p:sldLayoutId id="2147483729" r:id="rId12"/>
    <p:sldLayoutId id="2147483730" r:id="rId13"/>
    <p:sldLayoutId id="2147483731" r:id="rId14"/>
  </p:sldLayoutIdLst>
  <p:txStyles>
    <p:titleStyle>
      <a:lvl1pPr algn="ctr" defTabSz="914400" rtl="0" eaLnBrk="1" latinLnBrk="0" hangingPunct="1">
        <a:spcBef>
          <a:spcPct val="0"/>
        </a:spcBef>
        <a:buNone/>
        <a:defRPr sz="500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www.cs.nccu.edu.tw/~jmchang/course/1042/datascience/" TargetMode="External"/><Relationship Id="rId3" Type="http://schemas.openxmlformats.org/officeDocument/2006/relationships/hyperlink" Target="http://www.cs.nccu.edu.tw/~jmchang/course/1042/datascience/example/week3_release.zip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tif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tiff"/><Relationship Id="rId3" Type="http://schemas.openxmlformats.org/officeDocument/2006/relationships/image" Target="../media/image11.tif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help.github.com/articles/generating-an-ssh-key/" TargetMode="Externa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4" Type="http://schemas.openxmlformats.org/officeDocument/2006/relationships/image" Target="../media/image13.tiff"/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training.github.com/kit/downloads/github-git-cheat-sheet.pdf" TargetMode="Externa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4.pn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pn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6.png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Documentation and deployment of your </a:t>
            </a:r>
            <a:r>
              <a:rPr lang="en-US" altLang="zh-TW" dirty="0" smtClean="0"/>
              <a:t>code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199"/>
            <a:ext cx="6400800" cy="2431473"/>
          </a:xfrm>
        </p:spPr>
        <p:txBody>
          <a:bodyPr>
            <a:normAutofit fontScale="55000" lnSpcReduction="20000"/>
          </a:bodyPr>
          <a:lstStyle/>
          <a:p>
            <a:r>
              <a:rPr lang="en-US" altLang="zh-TW" dirty="0" smtClean="0"/>
              <a:t>1042.Data </a:t>
            </a:r>
            <a:r>
              <a:rPr lang="en-US" altLang="zh-TW" dirty="0"/>
              <a:t>Science in </a:t>
            </a:r>
            <a:r>
              <a:rPr lang="en-US" altLang="zh-TW" dirty="0" smtClean="0"/>
              <a:t>Practice</a:t>
            </a:r>
          </a:p>
          <a:p>
            <a:r>
              <a:rPr lang="en-US" altLang="zh-TW" dirty="0"/>
              <a:t>Week 3, </a:t>
            </a:r>
            <a:r>
              <a:rPr lang="en-US" altLang="zh-TW" dirty="0" smtClean="0"/>
              <a:t>03/07</a:t>
            </a:r>
            <a:endParaRPr lang="en-US" altLang="zh-TW" dirty="0"/>
          </a:p>
          <a:p>
            <a:r>
              <a:rPr lang="en-US" dirty="0">
                <a:hlinkClick r:id="rId2"/>
              </a:rPr>
              <a:t>http://www.cs.nccu.edu.tw/~jmchang/course/1042/datascience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>
                <a:hlinkClick r:id="rId3"/>
              </a:rPr>
              <a:t>http://www.cs.nccu.edu.tw/~</a:t>
            </a:r>
            <a:r>
              <a:rPr lang="en-US" dirty="0" smtClean="0">
                <a:hlinkClick r:id="rId3"/>
              </a:rPr>
              <a:t>jmchang/course/1042/datascience/example/week3_release.zip</a:t>
            </a:r>
            <a:endParaRPr lang="en-US" dirty="0" smtClean="0"/>
          </a:p>
          <a:p>
            <a:r>
              <a:rPr lang="en-US" dirty="0" smtClean="0"/>
              <a:t>Reference books: </a:t>
            </a:r>
          </a:p>
          <a:p>
            <a:r>
              <a:rPr lang="en-US" altLang="zh-TW" dirty="0" err="1" smtClean="0"/>
              <a:t>Zumel</a:t>
            </a:r>
            <a:r>
              <a:rPr lang="en-US" altLang="zh-TW" dirty="0"/>
              <a:t>, N. &amp; Mount, J. </a:t>
            </a:r>
            <a:r>
              <a:rPr lang="en-US" altLang="zh-TW" i="1" dirty="0"/>
              <a:t>Practical Data Science with R</a:t>
            </a:r>
            <a:r>
              <a:rPr lang="en-US" altLang="zh-TW" dirty="0"/>
              <a:t>. (Manning, 2014</a:t>
            </a:r>
            <a:r>
              <a:rPr lang="en-US" altLang="zh-TW" dirty="0" smtClean="0"/>
              <a:t>)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327334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Primary R data types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altLang="zh-TW" dirty="0" smtClean="0"/>
              <a:t>Numbers</a:t>
            </a:r>
          </a:p>
          <a:p>
            <a:r>
              <a:rPr lang="en-US" altLang="zh-TW" dirty="0"/>
              <a:t>NUMBER </a:t>
            </a:r>
            <a:r>
              <a:rPr lang="en-US" altLang="zh-TW" dirty="0" smtClean="0"/>
              <a:t>SEQUENCES</a:t>
            </a:r>
          </a:p>
          <a:p>
            <a:r>
              <a:rPr lang="en-US" altLang="zh-TW" dirty="0" smtClean="0"/>
              <a:t>VECTORS</a:t>
            </a:r>
          </a:p>
          <a:p>
            <a:r>
              <a:rPr lang="en-US" altLang="zh-TW" dirty="0" smtClean="0"/>
              <a:t>LISTS</a:t>
            </a:r>
          </a:p>
          <a:p>
            <a:r>
              <a:rPr lang="en-US" altLang="zh-TW" dirty="0"/>
              <a:t>MATRICES</a:t>
            </a:r>
            <a:endParaRPr lang="en-US" altLang="zh-TW" dirty="0" smtClean="0"/>
          </a:p>
          <a:p>
            <a:r>
              <a:rPr lang="en-US" altLang="zh-TW" dirty="0" smtClean="0"/>
              <a:t>DATA FRAMES</a:t>
            </a:r>
          </a:p>
          <a:p>
            <a:r>
              <a:rPr lang="en-US" altLang="zh-TW" dirty="0" smtClean="0"/>
              <a:t>FACTORS</a:t>
            </a:r>
          </a:p>
          <a:p>
            <a:r>
              <a:rPr lang="en-US" altLang="zh-TW" dirty="0"/>
              <a:t>NULL </a:t>
            </a:r>
            <a:r>
              <a:rPr lang="en-US" altLang="zh-TW" dirty="0" smtClean="0"/>
              <a:t>and NA</a:t>
            </a:r>
            <a:endParaRPr kumimoji="1" lang="zh-TW" altLang="en-US" dirty="0"/>
          </a:p>
        </p:txBody>
      </p:sp>
      <p:sp>
        <p:nvSpPr>
          <p:cNvPr id="4" name="文字方塊 3"/>
          <p:cNvSpPr txBox="1"/>
          <p:nvPr/>
        </p:nvSpPr>
        <p:spPr>
          <a:xfrm>
            <a:off x="3194462" y="3401516"/>
            <a:ext cx="50648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2400" dirty="0" smtClean="0">
                <a:solidFill>
                  <a:srgbClr val="FFC000"/>
                </a:solidFill>
              </a:rPr>
              <a:t>Which one is central data structure?</a:t>
            </a:r>
            <a:endParaRPr kumimoji="1" lang="zh-TW" altLang="en-US" sz="24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8851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Primary R data </a:t>
            </a:r>
            <a:r>
              <a:rPr lang="en-US" altLang="zh-TW" dirty="0" smtClean="0"/>
              <a:t>type - Numbers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330036"/>
            <a:ext cx="8229600" cy="3194463"/>
          </a:xfrm>
        </p:spPr>
        <p:txBody>
          <a:bodyPr>
            <a:normAutofit fontScale="62500" lnSpcReduction="20000"/>
          </a:bodyPr>
          <a:lstStyle/>
          <a:p>
            <a:r>
              <a:rPr lang="en-US" altLang="zh-TW" dirty="0"/>
              <a:t>Numbers in R are primarily represented in double-precision floating-point</a:t>
            </a:r>
            <a:r>
              <a:rPr lang="en-US" altLang="zh-TW" dirty="0" smtClean="0"/>
              <a:t>.</a:t>
            </a:r>
          </a:p>
          <a:p>
            <a:pPr lvl="1"/>
            <a:r>
              <a:rPr kumimoji="1" lang="pt-BR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&gt; 1/5</a:t>
            </a:r>
          </a:p>
          <a:p>
            <a:pPr lvl="1"/>
            <a:r>
              <a:rPr kumimoji="1" lang="pt-BR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##[</a:t>
            </a:r>
            <a:r>
              <a:rPr kumimoji="1" lang="pt-BR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1] </a:t>
            </a:r>
            <a:r>
              <a:rPr kumimoji="1" lang="pt-BR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0.2</a:t>
            </a:r>
          </a:p>
          <a:p>
            <a:pPr lvl="1"/>
            <a:r>
              <a:rPr kumimoji="1" lang="pt-BR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&gt; 3/5-2/5</a:t>
            </a:r>
          </a:p>
          <a:p>
            <a:pPr lvl="1"/>
            <a:r>
              <a:rPr kumimoji="1" lang="pt-BR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##[1</a:t>
            </a:r>
            <a:r>
              <a:rPr kumimoji="1" lang="pt-BR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] </a:t>
            </a:r>
            <a:r>
              <a:rPr kumimoji="1" lang="pt-BR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0.2</a:t>
            </a:r>
          </a:p>
          <a:p>
            <a:pPr lvl="1"/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&gt; 1/5==</a:t>
            </a:r>
            <a:r>
              <a:rPr kumimoji="1"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3/5-2/5</a:t>
            </a:r>
          </a:p>
          <a:p>
            <a:pPr lvl="1"/>
            <a:r>
              <a:rPr kumimoji="1"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##[</a:t>
            </a:r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1] </a:t>
            </a:r>
            <a:r>
              <a:rPr kumimoji="1"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FALSE</a:t>
            </a:r>
          </a:p>
        </p:txBody>
      </p:sp>
      <p:sp>
        <p:nvSpPr>
          <p:cNvPr id="4" name="矩形 3"/>
          <p:cNvSpPr/>
          <p:nvPr/>
        </p:nvSpPr>
        <p:spPr>
          <a:xfrm>
            <a:off x="457199" y="4500746"/>
            <a:ext cx="5047013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>
              <a:buFont typeface="Arial" charset="0"/>
              <a:buChar char="•"/>
            </a:pPr>
            <a:r>
              <a:rPr lang="de-DE" altLang="zh-TW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sprintf</a:t>
            </a:r>
            <a:r>
              <a:rPr lang="de-DE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("%.20f",1/5)</a:t>
            </a:r>
            <a:endParaRPr kumimoji="1" lang="en-US" altLang="zh-TW" dirty="0">
              <a:solidFill>
                <a:schemeClr val="bg1">
                  <a:lumMod val="50000"/>
                  <a:lumOff val="50000"/>
                </a:schemeClr>
              </a:solidFill>
            </a:endParaRPr>
          </a:p>
          <a:p>
            <a:pPr marL="742950" lvl="1" indent="-285750">
              <a:buFont typeface="Arial" charset="0"/>
              <a:buChar char="•"/>
            </a:pPr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##</a:t>
            </a:r>
            <a:r>
              <a:rPr kumimoji="1" lang="is-I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[1] "0.20000000000000001110</a:t>
            </a:r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”</a:t>
            </a:r>
          </a:p>
          <a:p>
            <a:pPr marL="742950" lvl="1" indent="-285750">
              <a:buFont typeface="Arial" charset="0"/>
              <a:buChar char="•"/>
            </a:pPr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&gt; </a:t>
            </a:r>
            <a:r>
              <a:rPr kumimoji="1" lang="en-US" altLang="zh-TW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sprintf</a:t>
            </a:r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("%.20f",3/5-2/5)</a:t>
            </a:r>
          </a:p>
          <a:p>
            <a:pPr marL="742950" lvl="1" indent="-285750">
              <a:buFont typeface="Arial" charset="0"/>
              <a:buChar char="•"/>
            </a:pPr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##[1] "0.19999999999999995559"</a:t>
            </a:r>
          </a:p>
          <a:p>
            <a:pPr marL="742950" lvl="1" indent="-285750">
              <a:buFont typeface="Arial" charset="0"/>
              <a:buChar char="•"/>
            </a:pPr>
            <a:r>
              <a:rPr kumimoji="1" lang="pt-BR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&gt; </a:t>
            </a:r>
            <a:r>
              <a:rPr kumimoji="1" lang="pt-BR" altLang="zh-TW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all.equal</a:t>
            </a:r>
            <a:r>
              <a:rPr kumimoji="1" lang="pt-BR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(1/5,3/5-2/5)</a:t>
            </a:r>
          </a:p>
          <a:p>
            <a:pPr marL="742950" lvl="1" indent="-285750">
              <a:buFont typeface="Arial" charset="0"/>
              <a:buChar char="•"/>
            </a:pPr>
            <a:r>
              <a:rPr kumimoji="1" lang="pt-BR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##[1] TRUE</a:t>
            </a:r>
            <a:endParaRPr kumimoji="1" lang="zh-TW" altLang="en-US" dirty="0">
              <a:solidFill>
                <a:schemeClr val="bg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0519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zh-TW" sz="3600" dirty="0"/>
              <a:t>Primary R data type </a:t>
            </a:r>
            <a:r>
              <a:rPr lang="en-US" altLang="zh-TW" sz="3600" dirty="0" smtClean="0"/>
              <a:t>– NUMBER SEQUENCES</a:t>
            </a:r>
            <a:endParaRPr lang="en-US" altLang="zh-TW" sz="36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de-DE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&gt; 1:10 </a:t>
            </a:r>
            <a:endParaRPr lang="de-DE" altLang="zh-TW" dirty="0" smtClean="0">
              <a:solidFill>
                <a:schemeClr val="bg1">
                  <a:lumMod val="50000"/>
                  <a:lumOff val="50000"/>
                </a:schemeClr>
              </a:solidFill>
            </a:endParaRPr>
          </a:p>
          <a:p>
            <a:r>
              <a:rPr lang="de-DE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##[</a:t>
            </a:r>
            <a:r>
              <a:rPr lang="de-DE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1]  1  2  3  4  5  6  7  8  9 </a:t>
            </a:r>
            <a:r>
              <a:rPr lang="de-DE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10</a:t>
            </a:r>
          </a:p>
          <a:p>
            <a:r>
              <a:rPr lang="de-DE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&gt; 1:2*5</a:t>
            </a:r>
          </a:p>
          <a:p>
            <a:r>
              <a:rPr lang="de-DE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##[</a:t>
            </a:r>
            <a:r>
              <a:rPr lang="de-DE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1]  5 </a:t>
            </a:r>
            <a:r>
              <a:rPr lang="de-DE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10</a:t>
            </a:r>
          </a:p>
          <a:p>
            <a:r>
              <a:rPr lang="de-DE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&gt; </a:t>
            </a:r>
            <a:r>
              <a:rPr lang="de-DE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1:(2*5) </a:t>
            </a:r>
            <a:endParaRPr lang="de-DE" altLang="zh-TW" dirty="0" smtClean="0">
              <a:solidFill>
                <a:schemeClr val="bg1">
                  <a:lumMod val="50000"/>
                  <a:lumOff val="50000"/>
                </a:schemeClr>
              </a:solidFill>
            </a:endParaRPr>
          </a:p>
          <a:p>
            <a:r>
              <a:rPr lang="de-DE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##[</a:t>
            </a:r>
            <a:r>
              <a:rPr lang="de-DE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1]  1  2  3  4  5  6  7  8  9 </a:t>
            </a:r>
            <a:r>
              <a:rPr lang="de-DE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10</a:t>
            </a:r>
          </a:p>
          <a:p>
            <a:r>
              <a:rPr kumimoji="1" lang="is-I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&gt; rep(1,10</a:t>
            </a:r>
            <a:r>
              <a:rPr kumimoji="1" lang="is-I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)</a:t>
            </a:r>
          </a:p>
          <a:p>
            <a:r>
              <a:rPr kumimoji="1" lang="is-I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##[</a:t>
            </a:r>
            <a:r>
              <a:rPr kumimoji="1" lang="is-I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1] 1 1 1 1 1 1 1 1 1 </a:t>
            </a:r>
            <a:r>
              <a:rPr kumimoji="1" lang="is-I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1</a:t>
            </a:r>
          </a:p>
          <a:p>
            <a:r>
              <a:rPr kumimoji="1" lang="is-I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&gt; </a:t>
            </a:r>
            <a:r>
              <a:rPr kumimoji="1" lang="is-I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rep(10,1</a:t>
            </a:r>
            <a:r>
              <a:rPr kumimoji="1" lang="is-I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)</a:t>
            </a:r>
          </a:p>
          <a:p>
            <a:r>
              <a:rPr kumimoji="1" lang="is-I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##[</a:t>
            </a:r>
            <a:r>
              <a:rPr kumimoji="1" lang="is-I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1] 10</a:t>
            </a:r>
            <a:endParaRPr kumimoji="1" lang="zh-TW" altLang="en-US" dirty="0">
              <a:solidFill>
                <a:schemeClr val="bg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4764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zh-TW" sz="3600" dirty="0"/>
              <a:t>Primary R data type </a:t>
            </a:r>
            <a:r>
              <a:rPr lang="en-US" altLang="zh-TW" sz="3600" dirty="0" smtClean="0"/>
              <a:t>– VECTORS</a:t>
            </a:r>
            <a:endParaRPr lang="en-US" altLang="zh-TW" sz="36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600200"/>
            <a:ext cx="8550234" cy="4907478"/>
          </a:xfrm>
        </p:spPr>
        <p:txBody>
          <a:bodyPr>
            <a:normAutofit fontScale="92500" lnSpcReduction="20000"/>
          </a:bodyPr>
          <a:lstStyle/>
          <a:p>
            <a:r>
              <a:rPr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a&lt;-c(1:10)</a:t>
            </a:r>
            <a:endParaRPr kumimoji="1" lang="en-US" altLang="zh-TW" dirty="0" smtClean="0">
              <a:solidFill>
                <a:schemeClr val="bg1">
                  <a:lumMod val="50000"/>
                  <a:lumOff val="50000"/>
                </a:schemeClr>
              </a:solidFill>
            </a:endParaRPr>
          </a:p>
          <a:p>
            <a:r>
              <a:rPr kumimoji="1"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&gt; </a:t>
            </a:r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length(a</a:t>
            </a:r>
            <a:r>
              <a:rPr kumimoji="1"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)</a:t>
            </a:r>
          </a:p>
          <a:p>
            <a:r>
              <a:rPr kumimoji="1"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##[</a:t>
            </a:r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1] </a:t>
            </a:r>
            <a:r>
              <a:rPr kumimoji="1"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10</a:t>
            </a:r>
          </a:p>
          <a:p>
            <a:r>
              <a:rPr kumimoji="1"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&gt; </a:t>
            </a:r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a[1</a:t>
            </a:r>
            <a:r>
              <a:rPr kumimoji="1"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]</a:t>
            </a:r>
          </a:p>
          <a:p>
            <a:r>
              <a:rPr kumimoji="1"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##[</a:t>
            </a:r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1] </a:t>
            </a:r>
            <a:r>
              <a:rPr kumimoji="1"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1</a:t>
            </a:r>
          </a:p>
          <a:p>
            <a:r>
              <a:rPr kumimoji="1"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&gt; </a:t>
            </a:r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a[[1</a:t>
            </a:r>
            <a:r>
              <a:rPr kumimoji="1"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]]</a:t>
            </a:r>
          </a:p>
          <a:p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##[1] </a:t>
            </a:r>
            <a:r>
              <a:rPr kumimoji="1"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1</a:t>
            </a:r>
            <a:endParaRPr kumimoji="1" lang="en-US" altLang="zh-TW" dirty="0">
              <a:solidFill>
                <a:schemeClr val="bg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5824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[[]] vs []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kumimoji="1"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&gt; </a:t>
            </a:r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a[11]</a:t>
            </a:r>
          </a:p>
          <a:p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##[1] NA</a:t>
            </a:r>
          </a:p>
          <a:p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&gt; a[[11]]</a:t>
            </a:r>
          </a:p>
          <a:p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##Error in a[[11]] : subscript out of bounds</a:t>
            </a:r>
            <a:endParaRPr kumimoji="1" lang="zh-TW" altLang="en-US" dirty="0">
              <a:solidFill>
                <a:schemeClr val="bg1">
                  <a:lumMod val="50000"/>
                  <a:lumOff val="50000"/>
                </a:schemeClr>
              </a:solidFill>
            </a:endParaRPr>
          </a:p>
          <a:p>
            <a:r>
              <a:rPr lang="en-US" altLang="zh-TW" dirty="0"/>
              <a:t>When extracting </a:t>
            </a:r>
            <a:r>
              <a:rPr lang="en-US" altLang="zh-TW" b="1" dirty="0"/>
              <a:t>single</a:t>
            </a:r>
            <a:r>
              <a:rPr lang="en-US" altLang="zh-TW" dirty="0"/>
              <a:t> values, we prefer the double </a:t>
            </a:r>
            <a:r>
              <a:rPr lang="en-US" altLang="zh-TW" dirty="0" err="1" smtClean="0"/>
              <a:t>squarebrace</a:t>
            </a:r>
            <a:r>
              <a:rPr lang="en-US" altLang="zh-TW" dirty="0"/>
              <a:t> </a:t>
            </a:r>
            <a:r>
              <a:rPr lang="en-US" altLang="zh-TW" dirty="0" smtClean="0"/>
              <a:t>notation </a:t>
            </a:r>
            <a:r>
              <a:rPr lang="en-US" altLang="zh-TW" b="1" dirty="0"/>
              <a:t>[[]]</a:t>
            </a:r>
            <a:r>
              <a:rPr lang="en-US" altLang="zh-TW" dirty="0"/>
              <a:t> as it gives out-of-bounds warnings in situations where [] doesn’t.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39614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b&lt;-c()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&gt; length(b</a:t>
            </a:r>
            <a:r>
              <a:rPr kumimoji="1"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)</a:t>
            </a:r>
          </a:p>
          <a:p>
            <a:r>
              <a:rPr kumimoji="1"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##[</a:t>
            </a:r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1] </a:t>
            </a:r>
            <a:r>
              <a:rPr kumimoji="1"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0</a:t>
            </a:r>
          </a:p>
          <a:p>
            <a:r>
              <a:rPr kumimoji="1"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&gt; </a:t>
            </a:r>
            <a:r>
              <a:rPr kumimoji="1" lang="en-US" altLang="zh-TW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is.null</a:t>
            </a:r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(b</a:t>
            </a:r>
            <a:r>
              <a:rPr kumimoji="1"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)</a:t>
            </a:r>
          </a:p>
          <a:p>
            <a:r>
              <a:rPr kumimoji="1"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##[</a:t>
            </a:r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1] </a:t>
            </a:r>
            <a:r>
              <a:rPr kumimoji="1"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TRUE</a:t>
            </a:r>
          </a:p>
          <a:p>
            <a:r>
              <a:rPr kumimoji="1"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&gt; </a:t>
            </a:r>
            <a:r>
              <a:rPr kumimoji="1" lang="en-US" altLang="zh-TW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is.na</a:t>
            </a:r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(b</a:t>
            </a:r>
            <a:r>
              <a:rPr kumimoji="1"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)</a:t>
            </a:r>
          </a:p>
          <a:p>
            <a:r>
              <a:rPr kumimoji="1"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##logical(0)</a:t>
            </a:r>
          </a:p>
          <a:p>
            <a:r>
              <a:rPr kumimoji="1"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##Warning </a:t>
            </a:r>
            <a:r>
              <a:rPr kumimoji="1" lang="en-US" altLang="zh-TW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message:In</a:t>
            </a:r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</a:t>
            </a:r>
            <a:r>
              <a:rPr kumimoji="1" lang="en-US" altLang="zh-TW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is.na</a:t>
            </a:r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(b) : </a:t>
            </a:r>
            <a:r>
              <a:rPr kumimoji="1" lang="en-US" altLang="zh-TW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is.na</a:t>
            </a:r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() applied to non-(list or vector) of type </a:t>
            </a:r>
            <a:r>
              <a:rPr kumimoji="1"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'NULL’</a:t>
            </a:r>
          </a:p>
          <a:p>
            <a:r>
              <a:rPr lang="en-US" altLang="zh-TW" dirty="0"/>
              <a:t>NULL can only occur where a vector or list is </a:t>
            </a:r>
            <a:r>
              <a:rPr lang="en-US" altLang="zh-TW" dirty="0" smtClean="0"/>
              <a:t>expected</a:t>
            </a:r>
          </a:p>
          <a:p>
            <a:r>
              <a:rPr lang="en-US" altLang="zh-TW" dirty="0" smtClean="0"/>
              <a:t>NA for </a:t>
            </a:r>
            <a:r>
              <a:rPr lang="en-US" altLang="zh-TW" dirty="0"/>
              <a:t>missing scalar </a:t>
            </a:r>
            <a:r>
              <a:rPr lang="en-US" altLang="zh-TW" dirty="0" smtClean="0"/>
              <a:t>values </a:t>
            </a:r>
            <a:r>
              <a:rPr lang="en-US" altLang="zh-TW" dirty="0"/>
              <a:t> (like a single number or string).</a:t>
            </a:r>
            <a:endParaRPr kumimoji="1" lang="zh-TW" altLang="en-US" dirty="0">
              <a:solidFill>
                <a:schemeClr val="bg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879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v</a:t>
            </a:r>
            <a:r>
              <a:rPr kumimoji="1" lang="en-US" altLang="zh-TW" dirty="0" smtClean="0"/>
              <a:t>ector vs list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&gt; c(6,'fred</a:t>
            </a:r>
            <a:r>
              <a:rPr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')</a:t>
            </a:r>
          </a:p>
          <a:p>
            <a:r>
              <a:rPr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##[</a:t>
            </a:r>
            <a:r>
              <a:rPr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1] "6"    "</a:t>
            </a:r>
            <a:r>
              <a:rPr lang="en-US" altLang="zh-TW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fred</a:t>
            </a:r>
            <a:r>
              <a:rPr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"</a:t>
            </a:r>
          </a:p>
          <a:p>
            <a:r>
              <a:rPr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list(6</a:t>
            </a:r>
            <a:r>
              <a:rPr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,'fred</a:t>
            </a:r>
            <a:r>
              <a:rPr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')</a:t>
            </a:r>
          </a:p>
          <a:p>
            <a:r>
              <a:rPr kumimoji="1" lang="pt-BR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##[[</a:t>
            </a:r>
            <a:r>
              <a:rPr kumimoji="1" lang="pt-BR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1</a:t>
            </a:r>
            <a:r>
              <a:rPr kumimoji="1" lang="pt-BR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]]</a:t>
            </a:r>
          </a:p>
          <a:p>
            <a:r>
              <a:rPr kumimoji="1" lang="pt-BR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##[</a:t>
            </a:r>
            <a:r>
              <a:rPr kumimoji="1" lang="pt-BR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1] </a:t>
            </a:r>
            <a:r>
              <a:rPr kumimoji="1" lang="pt-BR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6</a:t>
            </a:r>
          </a:p>
          <a:p>
            <a:r>
              <a:rPr kumimoji="1" lang="pt-BR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##[[</a:t>
            </a:r>
            <a:r>
              <a:rPr kumimoji="1" lang="pt-BR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2</a:t>
            </a:r>
            <a:r>
              <a:rPr kumimoji="1" lang="pt-BR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]]</a:t>
            </a:r>
          </a:p>
          <a:p>
            <a:r>
              <a:rPr kumimoji="1" lang="pt-BR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##[</a:t>
            </a:r>
            <a:r>
              <a:rPr kumimoji="1" lang="pt-BR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1] "</a:t>
            </a:r>
            <a:r>
              <a:rPr kumimoji="1" lang="pt-BR" altLang="zh-TW" dirty="0" err="1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fred</a:t>
            </a:r>
            <a:r>
              <a:rPr kumimoji="1" lang="pt-BR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”</a:t>
            </a:r>
          </a:p>
          <a:p>
            <a:r>
              <a:rPr lang="en-US" altLang="zh-TW" dirty="0"/>
              <a:t> </a:t>
            </a:r>
            <a:r>
              <a:rPr lang="en-US" altLang="zh-TW" dirty="0" smtClean="0"/>
              <a:t>Lists, unlike </a:t>
            </a:r>
            <a:r>
              <a:rPr lang="en-US" altLang="zh-TW" dirty="0"/>
              <a:t>vectors, can store more than one type of object</a:t>
            </a:r>
            <a:endParaRPr kumimoji="1" lang="zh-TW" altLang="en-US" dirty="0">
              <a:solidFill>
                <a:schemeClr val="bg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4397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 named </a:t>
            </a:r>
            <a:r>
              <a:rPr lang="en-US" altLang="zh-TW" dirty="0" smtClean="0"/>
              <a:t>lists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kumimoji="1" lang="en-US" altLang="zh-TW" dirty="0"/>
              <a:t>x &lt;- list('a'=6,b='</a:t>
            </a:r>
            <a:r>
              <a:rPr kumimoji="1" lang="en-US" altLang="zh-TW" dirty="0" err="1"/>
              <a:t>fred</a:t>
            </a:r>
            <a:r>
              <a:rPr kumimoji="1" lang="en-US" altLang="zh-TW" dirty="0"/>
              <a:t>')</a:t>
            </a:r>
          </a:p>
          <a:p>
            <a:r>
              <a:rPr kumimoji="1" lang="en-US" altLang="zh-TW" dirty="0"/>
              <a:t>names(x)</a:t>
            </a:r>
          </a:p>
          <a:p>
            <a:r>
              <a:rPr kumimoji="1" lang="en-US" altLang="zh-TW" dirty="0"/>
              <a:t>## [1] "a" "b"</a:t>
            </a:r>
          </a:p>
          <a:p>
            <a:r>
              <a:rPr kumimoji="1" lang="en-US" altLang="zh-TW" dirty="0" err="1"/>
              <a:t>x$a</a:t>
            </a:r>
            <a:endParaRPr kumimoji="1" lang="en-US" altLang="zh-TW" dirty="0"/>
          </a:p>
          <a:p>
            <a:r>
              <a:rPr kumimoji="1" lang="en-US" altLang="zh-TW" dirty="0"/>
              <a:t>## [1] 6</a:t>
            </a:r>
          </a:p>
          <a:p>
            <a:r>
              <a:rPr kumimoji="1" lang="en-US" altLang="zh-TW" dirty="0" err="1"/>
              <a:t>x$b</a:t>
            </a:r>
            <a:endParaRPr kumimoji="1" lang="en-US" altLang="zh-TW" dirty="0"/>
          </a:p>
          <a:p>
            <a:r>
              <a:rPr kumimoji="1" lang="en-US" altLang="zh-TW" dirty="0"/>
              <a:t>## [1] "</a:t>
            </a:r>
            <a:r>
              <a:rPr kumimoji="1" lang="en-US" altLang="zh-TW" dirty="0" err="1"/>
              <a:t>fred</a:t>
            </a:r>
            <a:r>
              <a:rPr kumimoji="1" lang="en-US" altLang="zh-TW" dirty="0"/>
              <a:t>"</a:t>
            </a:r>
          </a:p>
          <a:p>
            <a:r>
              <a:rPr kumimoji="1" lang="en-US" altLang="zh-TW" dirty="0"/>
              <a:t>x[['a']]</a:t>
            </a:r>
          </a:p>
          <a:p>
            <a:r>
              <a:rPr kumimoji="1" lang="en-US" altLang="zh-TW" dirty="0"/>
              <a:t>## $a</a:t>
            </a:r>
          </a:p>
          <a:p>
            <a:r>
              <a:rPr kumimoji="1" lang="en-US" altLang="zh-TW" dirty="0"/>
              <a:t>## [1] 6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6371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[[]] vs []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600200"/>
            <a:ext cx="8478982" cy="4978730"/>
          </a:xfrm>
        </p:spPr>
        <p:txBody>
          <a:bodyPr anchor="t">
            <a:noAutofit/>
          </a:bodyPr>
          <a:lstStyle/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altLang="zh-TW" sz="1600" dirty="0"/>
              <a:t>signal </a:t>
            </a:r>
            <a:r>
              <a:rPr lang="en-US" altLang="zh-TW" sz="1600" dirty="0" err="1"/>
              <a:t>outof</a:t>
            </a:r>
            <a:r>
              <a:rPr lang="en-US" altLang="zh-TW" sz="1600" dirty="0"/>
              <a:t>-bounds access</a:t>
            </a:r>
            <a:endParaRPr kumimoji="1" lang="en-US" altLang="zh-TW" sz="1600" dirty="0"/>
          </a:p>
          <a:p>
            <a:pPr lvl="1">
              <a:lnSpc>
                <a:spcPct val="100000"/>
              </a:lnSpc>
            </a:pPr>
            <a:r>
              <a:rPr kumimoji="1" lang="en-US" altLang="zh-TW" sz="12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&gt; c('</a:t>
            </a:r>
            <a:r>
              <a:rPr kumimoji="1" lang="en-US" altLang="zh-TW" sz="12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a','b</a:t>
            </a:r>
            <a:r>
              <a:rPr kumimoji="1" lang="en-US" altLang="zh-TW" sz="12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')[[7]]</a:t>
            </a:r>
          </a:p>
          <a:p>
            <a:pPr lvl="1">
              <a:lnSpc>
                <a:spcPct val="100000"/>
              </a:lnSpc>
            </a:pPr>
            <a:r>
              <a:rPr kumimoji="1" lang="en-US" altLang="zh-TW" sz="12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##Error in c("a", "b")[[7]] : subscript out of bounds</a:t>
            </a:r>
          </a:p>
          <a:p>
            <a:pPr lvl="1">
              <a:lnSpc>
                <a:spcPct val="100000"/>
              </a:lnSpc>
            </a:pPr>
            <a:r>
              <a:rPr kumimoji="1" lang="en-US" altLang="zh-TW" sz="12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&gt; c('</a:t>
            </a:r>
            <a:r>
              <a:rPr kumimoji="1" lang="en-US" altLang="zh-TW" sz="12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a','b</a:t>
            </a:r>
            <a:r>
              <a:rPr kumimoji="1" lang="en-US" altLang="zh-TW" sz="12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')[7]</a:t>
            </a:r>
          </a:p>
          <a:p>
            <a:pPr lvl="1">
              <a:lnSpc>
                <a:spcPct val="100000"/>
              </a:lnSpc>
            </a:pPr>
            <a:r>
              <a:rPr kumimoji="1" lang="en-US" altLang="zh-TW" sz="12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##[1] </a:t>
            </a:r>
            <a:r>
              <a:rPr kumimoji="1" lang="en-US" altLang="zh-TW" sz="1200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NA</a:t>
            </a:r>
            <a:endParaRPr lang="en-US" altLang="zh-TW" sz="1200" dirty="0" smtClean="0">
              <a:solidFill>
                <a:schemeClr val="bg1">
                  <a:lumMod val="50000"/>
                  <a:lumOff val="50000"/>
                </a:schemeClr>
              </a:solidFill>
            </a:endParaRP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altLang="zh-TW" sz="1600" dirty="0" smtClean="0"/>
              <a:t>[[]] unwraps </a:t>
            </a:r>
            <a:r>
              <a:rPr lang="en-US" altLang="zh-TW" sz="1600" dirty="0"/>
              <a:t>the </a:t>
            </a:r>
            <a:r>
              <a:rPr lang="en-US" altLang="zh-TW" sz="1600" dirty="0" smtClean="0"/>
              <a:t>returned value</a:t>
            </a:r>
          </a:p>
          <a:p>
            <a:pPr marL="914400" lvl="1" indent="-514350">
              <a:lnSpc>
                <a:spcPct val="100000"/>
              </a:lnSpc>
            </a:pPr>
            <a:r>
              <a:rPr lang="pt-BR" altLang="zh-TW" sz="12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&gt; </a:t>
            </a:r>
            <a:r>
              <a:rPr lang="pt-BR" altLang="zh-TW" sz="12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list</a:t>
            </a:r>
            <a:r>
              <a:rPr lang="pt-BR" altLang="zh-TW" sz="12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(a='</a:t>
            </a:r>
            <a:r>
              <a:rPr lang="pt-BR" altLang="zh-TW" sz="12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b</a:t>
            </a:r>
            <a:r>
              <a:rPr lang="pt-BR" altLang="zh-TW" sz="12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')['a</a:t>
            </a:r>
            <a:r>
              <a:rPr lang="pt-BR" altLang="zh-TW" sz="1200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']</a:t>
            </a:r>
          </a:p>
          <a:p>
            <a:pPr marL="914400" lvl="1" indent="-514350">
              <a:lnSpc>
                <a:spcPct val="100000"/>
              </a:lnSpc>
            </a:pPr>
            <a:r>
              <a:rPr lang="pt-BR" altLang="zh-TW" sz="1200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##$</a:t>
            </a:r>
            <a:r>
              <a:rPr lang="pt-BR" altLang="zh-TW" sz="12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a[1] </a:t>
            </a:r>
            <a:endParaRPr lang="pt-BR" altLang="zh-TW" sz="1200" dirty="0" smtClean="0">
              <a:solidFill>
                <a:schemeClr val="bg1">
                  <a:lumMod val="50000"/>
                  <a:lumOff val="50000"/>
                </a:schemeClr>
              </a:solidFill>
            </a:endParaRPr>
          </a:p>
          <a:p>
            <a:pPr marL="914400" lvl="1" indent="-514350">
              <a:lnSpc>
                <a:spcPct val="100000"/>
              </a:lnSpc>
            </a:pPr>
            <a:r>
              <a:rPr lang="pt-BR" altLang="zh-TW" sz="1200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##"</a:t>
            </a:r>
            <a:r>
              <a:rPr lang="pt-BR" altLang="zh-TW" sz="1200" dirty="0" err="1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b</a:t>
            </a:r>
            <a:r>
              <a:rPr lang="pt-BR" altLang="zh-TW" sz="1200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”</a:t>
            </a:r>
          </a:p>
          <a:p>
            <a:pPr marL="914400" lvl="1" indent="-514350">
              <a:lnSpc>
                <a:spcPct val="100000"/>
              </a:lnSpc>
            </a:pPr>
            <a:r>
              <a:rPr lang="pt-BR" altLang="zh-TW" sz="1200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&gt; </a:t>
            </a:r>
            <a:r>
              <a:rPr lang="pt-BR" altLang="zh-TW" sz="12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list</a:t>
            </a:r>
            <a:r>
              <a:rPr lang="pt-BR" altLang="zh-TW" sz="12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(a='</a:t>
            </a:r>
            <a:r>
              <a:rPr lang="pt-BR" altLang="zh-TW" sz="12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b</a:t>
            </a:r>
            <a:r>
              <a:rPr lang="pt-BR" altLang="zh-TW" sz="12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')[['a</a:t>
            </a:r>
            <a:r>
              <a:rPr lang="pt-BR" altLang="zh-TW" sz="1200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']]</a:t>
            </a:r>
          </a:p>
          <a:p>
            <a:pPr marL="914400" lvl="1" indent="-514350">
              <a:lnSpc>
                <a:spcPct val="100000"/>
              </a:lnSpc>
            </a:pPr>
            <a:r>
              <a:rPr lang="pt-BR" altLang="zh-TW" sz="1200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##[</a:t>
            </a:r>
            <a:r>
              <a:rPr lang="pt-BR" altLang="zh-TW" sz="12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1] "</a:t>
            </a:r>
            <a:r>
              <a:rPr lang="pt-BR" altLang="zh-TW" sz="12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b</a:t>
            </a:r>
            <a:r>
              <a:rPr lang="pt-BR" altLang="zh-TW" sz="12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"</a:t>
            </a:r>
            <a:endParaRPr lang="en-US" altLang="zh-TW" sz="1200" dirty="0" smtClean="0">
              <a:solidFill>
                <a:schemeClr val="bg1">
                  <a:lumMod val="50000"/>
                  <a:lumOff val="50000"/>
                </a:schemeClr>
              </a:solidFill>
            </a:endParaRP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altLang="zh-TW" sz="1600" dirty="0" smtClean="0"/>
              <a:t>[] </a:t>
            </a:r>
            <a:r>
              <a:rPr lang="en-US" altLang="zh-TW" sz="1600" dirty="0"/>
              <a:t>accept vectors as its </a:t>
            </a:r>
            <a:r>
              <a:rPr lang="en-US" altLang="zh-TW" sz="1600" dirty="0" smtClean="0"/>
              <a:t>argument</a:t>
            </a:r>
          </a:p>
          <a:p>
            <a:pPr marL="914400" lvl="1" indent="-514350">
              <a:lnSpc>
                <a:spcPct val="100000"/>
              </a:lnSpc>
            </a:pPr>
            <a:r>
              <a:rPr kumimoji="1" lang="en-US" altLang="zh-TW" sz="12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&gt; list(a='b')[c('</a:t>
            </a:r>
            <a:r>
              <a:rPr kumimoji="1" lang="en-US" altLang="zh-TW" sz="12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a','a</a:t>
            </a:r>
            <a:r>
              <a:rPr kumimoji="1" lang="en-US" altLang="zh-TW" sz="1200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')]</a:t>
            </a:r>
          </a:p>
          <a:p>
            <a:pPr marL="914400" lvl="1" indent="-514350">
              <a:lnSpc>
                <a:spcPct val="100000"/>
              </a:lnSpc>
            </a:pPr>
            <a:r>
              <a:rPr kumimoji="1" lang="en-US" altLang="zh-TW" sz="1200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##$a</a:t>
            </a:r>
          </a:p>
          <a:p>
            <a:pPr marL="914400" lvl="1" indent="-514350">
              <a:lnSpc>
                <a:spcPct val="100000"/>
              </a:lnSpc>
            </a:pPr>
            <a:r>
              <a:rPr kumimoji="1" lang="en-US" altLang="zh-TW" sz="1200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##[</a:t>
            </a:r>
            <a:r>
              <a:rPr kumimoji="1" lang="en-US" altLang="zh-TW" sz="12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1] "</a:t>
            </a:r>
            <a:r>
              <a:rPr kumimoji="1" lang="en-US" altLang="zh-TW" sz="1200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b”</a:t>
            </a:r>
          </a:p>
          <a:p>
            <a:pPr marL="914400" lvl="1" indent="-514350">
              <a:lnSpc>
                <a:spcPct val="100000"/>
              </a:lnSpc>
            </a:pPr>
            <a:r>
              <a:rPr kumimoji="1" lang="en-US" altLang="zh-TW" sz="1200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##$a</a:t>
            </a:r>
          </a:p>
          <a:p>
            <a:pPr marL="914400" lvl="1" indent="-514350">
              <a:lnSpc>
                <a:spcPct val="100000"/>
              </a:lnSpc>
            </a:pPr>
            <a:r>
              <a:rPr kumimoji="1" lang="en-US" altLang="zh-TW" sz="1200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##[</a:t>
            </a:r>
            <a:r>
              <a:rPr kumimoji="1" lang="en-US" altLang="zh-TW" sz="12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1] "</a:t>
            </a:r>
            <a:r>
              <a:rPr kumimoji="1" lang="en-US" altLang="zh-TW" sz="1200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b”</a:t>
            </a:r>
          </a:p>
          <a:p>
            <a:pPr marL="914400" lvl="1" indent="-514350">
              <a:lnSpc>
                <a:spcPct val="100000"/>
              </a:lnSpc>
            </a:pPr>
            <a:r>
              <a:rPr kumimoji="1" lang="en-US" altLang="zh-TW" sz="1200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&gt; </a:t>
            </a:r>
            <a:r>
              <a:rPr kumimoji="1" lang="en-US" altLang="zh-TW" sz="12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list(a='b')[[c('</a:t>
            </a:r>
            <a:r>
              <a:rPr kumimoji="1" lang="en-US" altLang="zh-TW" sz="12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a','a</a:t>
            </a:r>
            <a:r>
              <a:rPr kumimoji="1" lang="en-US" altLang="zh-TW" sz="1200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')]]</a:t>
            </a:r>
          </a:p>
          <a:p>
            <a:pPr marL="914400" lvl="1" indent="-514350">
              <a:lnSpc>
                <a:spcPct val="100000"/>
              </a:lnSpc>
            </a:pPr>
            <a:r>
              <a:rPr kumimoji="1" lang="en-US" altLang="zh-TW" sz="1200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##Error </a:t>
            </a:r>
            <a:r>
              <a:rPr kumimoji="1" lang="en-US" altLang="zh-TW" sz="12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in list(a = "b")[[c("a", "a")]] : subscript out of </a:t>
            </a:r>
            <a:r>
              <a:rPr kumimoji="1" lang="en-US" altLang="zh-TW" sz="1200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bounds</a:t>
            </a:r>
          </a:p>
          <a:p>
            <a:pPr>
              <a:lnSpc>
                <a:spcPct val="100000"/>
              </a:lnSpc>
            </a:pPr>
            <a:r>
              <a:rPr lang="en-US" altLang="zh-TW" sz="1600" dirty="0"/>
              <a:t>Really you should never use [] when [[]] can be used (when you want only a </a:t>
            </a:r>
            <a:r>
              <a:rPr lang="en-US" altLang="zh-TW" sz="1600" dirty="0" smtClean="0"/>
              <a:t>single result)</a:t>
            </a:r>
            <a:endParaRPr kumimoji="1" lang="zh-TW" altLang="en-US" sz="1600" dirty="0"/>
          </a:p>
        </p:txBody>
      </p:sp>
    </p:spTree>
    <p:extLst>
      <p:ext uri="{BB962C8B-B14F-4D97-AF65-F5344CB8AC3E}">
        <p14:creationId xmlns:p14="http://schemas.microsoft.com/office/powerpoint/2010/main" val="65214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MATRICES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199" y="1600200"/>
            <a:ext cx="8288977" cy="4693722"/>
          </a:xfrm>
        </p:spPr>
        <p:txBody>
          <a:bodyPr>
            <a:normAutofit fontScale="62500" lnSpcReduction="20000"/>
          </a:bodyPr>
          <a:lstStyle/>
          <a:p>
            <a:r>
              <a:rPr lang="pl-PL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&gt; </a:t>
            </a:r>
            <a:r>
              <a:rPr lang="it-IT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b&lt;-</a:t>
            </a:r>
            <a:r>
              <a:rPr lang="it-IT" altLang="zh-TW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matrix</a:t>
            </a:r>
            <a:r>
              <a:rPr lang="it-IT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(c(2,4,3,1,5,7), </a:t>
            </a:r>
            <a:r>
              <a:rPr lang="it-IT" altLang="zh-TW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nrow</a:t>
            </a:r>
            <a:r>
              <a:rPr lang="it-IT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=3,ncol=2</a:t>
            </a:r>
            <a:r>
              <a:rPr lang="it-IT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)</a:t>
            </a:r>
          </a:p>
          <a:p>
            <a:r>
              <a:rPr lang="pt-BR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&gt; </a:t>
            </a:r>
            <a:r>
              <a:rPr lang="pt-BR" altLang="zh-TW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b</a:t>
            </a:r>
            <a:r>
              <a:rPr lang="pt-BR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[1,2</a:t>
            </a:r>
            <a:r>
              <a:rPr lang="pt-BR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]</a:t>
            </a:r>
          </a:p>
          <a:p>
            <a:r>
              <a:rPr lang="pt-BR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##[</a:t>
            </a:r>
            <a:r>
              <a:rPr lang="pt-BR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1] </a:t>
            </a:r>
            <a:r>
              <a:rPr lang="pt-BR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1</a:t>
            </a:r>
          </a:p>
          <a:p>
            <a:r>
              <a:rPr lang="pt-BR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&gt; </a:t>
            </a:r>
            <a:r>
              <a:rPr lang="pt-BR" altLang="zh-TW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b</a:t>
            </a:r>
            <a:r>
              <a:rPr lang="pt-BR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[2,1</a:t>
            </a:r>
            <a:r>
              <a:rPr lang="pt-BR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]</a:t>
            </a:r>
          </a:p>
          <a:p>
            <a:r>
              <a:rPr lang="pt-BR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##[</a:t>
            </a:r>
            <a:r>
              <a:rPr lang="pt-BR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1] 4</a:t>
            </a:r>
            <a:endParaRPr lang="it-IT" altLang="zh-TW" dirty="0" smtClean="0">
              <a:solidFill>
                <a:schemeClr val="bg1">
                  <a:lumMod val="50000"/>
                  <a:lumOff val="50000"/>
                </a:schemeClr>
              </a:solidFill>
            </a:endParaRPr>
          </a:p>
          <a:p>
            <a:r>
              <a:rPr lang="it-IT" altLang="zh-TW" b="1" dirty="0" err="1" smtClean="0"/>
              <a:t>Transpose</a:t>
            </a:r>
            <a:endParaRPr lang="it-IT" altLang="zh-TW" b="1" dirty="0" smtClean="0"/>
          </a:p>
          <a:p>
            <a:pPr lvl="1"/>
            <a:r>
              <a:rPr lang="pt-BR" altLang="zh-TW" dirty="0" err="1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t</a:t>
            </a:r>
            <a:r>
              <a:rPr lang="pt-BR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(</a:t>
            </a:r>
            <a:r>
              <a:rPr lang="pt-BR" altLang="zh-TW" dirty="0" err="1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b</a:t>
            </a:r>
            <a:r>
              <a:rPr lang="pt-BR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)</a:t>
            </a:r>
          </a:p>
          <a:p>
            <a:r>
              <a:rPr kumimoji="1" lang="pt-BR" altLang="zh-TW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cbind</a:t>
            </a:r>
            <a:r>
              <a:rPr kumimoji="1" lang="pt-BR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(</a:t>
            </a:r>
            <a:r>
              <a:rPr kumimoji="1" lang="pt-BR" altLang="zh-TW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b</a:t>
            </a:r>
            <a:r>
              <a:rPr kumimoji="1" lang="pt-BR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, </a:t>
            </a:r>
            <a:r>
              <a:rPr kumimoji="1" lang="pt-BR" altLang="zh-TW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b</a:t>
            </a:r>
            <a:r>
              <a:rPr kumimoji="1" lang="pt-BR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)</a:t>
            </a:r>
          </a:p>
          <a:p>
            <a:r>
              <a:rPr kumimoji="1" lang="pt-BR" altLang="zh-TW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rbind</a:t>
            </a:r>
            <a:r>
              <a:rPr kumimoji="1" lang="pt-BR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(</a:t>
            </a:r>
            <a:r>
              <a:rPr kumimoji="1" lang="pt-BR" altLang="zh-TW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b</a:t>
            </a:r>
            <a:r>
              <a:rPr kumimoji="1" lang="pt-BR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, </a:t>
            </a:r>
            <a:r>
              <a:rPr kumimoji="1" lang="pt-BR" altLang="zh-TW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b</a:t>
            </a:r>
            <a:r>
              <a:rPr kumimoji="1" lang="pt-BR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)</a:t>
            </a:r>
          </a:p>
          <a:p>
            <a:r>
              <a:rPr lang="en-US" altLang="zh-TW" dirty="0"/>
              <a:t>Matrices </a:t>
            </a:r>
            <a:r>
              <a:rPr lang="en-US" altLang="zh-TW" dirty="0" smtClean="0"/>
              <a:t>: </a:t>
            </a:r>
            <a:r>
              <a:rPr lang="en-US" altLang="zh-TW" dirty="0"/>
              <a:t>lists of rows, and every cell in a matrix has the same type.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6617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TW" dirty="0" smtClean="0"/>
              <a:t>Working with </a:t>
            </a:r>
            <a:r>
              <a:rPr kumimoji="1" lang="en-US" altLang="zh-TW" i="1" dirty="0" smtClean="0"/>
              <a:t>R</a:t>
            </a:r>
            <a:endParaRPr kumimoji="1" lang="zh-TW" altLang="en-US" i="1" dirty="0"/>
          </a:p>
        </p:txBody>
      </p:sp>
    </p:spTree>
    <p:extLst>
      <p:ext uri="{BB962C8B-B14F-4D97-AF65-F5344CB8AC3E}">
        <p14:creationId xmlns:p14="http://schemas.microsoft.com/office/powerpoint/2010/main" val="2120434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DATA FRAMES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s-IS" altLang="zh-TW" dirty="0"/>
              <a:t>d = </a:t>
            </a:r>
            <a:r>
              <a:rPr lang="is-IS" altLang="zh-TW" dirty="0" smtClean="0"/>
              <a:t>data.frame(x=c(1,2,3), </a:t>
            </a:r>
            <a:r>
              <a:rPr lang="tr-TR" altLang="zh-TW" dirty="0" smtClean="0"/>
              <a:t>y=c</a:t>
            </a:r>
            <a:r>
              <a:rPr lang="tr-TR" altLang="zh-TW" dirty="0"/>
              <a:t>('</a:t>
            </a:r>
            <a:r>
              <a:rPr lang="tr-TR" altLang="zh-TW" dirty="0" err="1"/>
              <a:t>x',</a:t>
            </a:r>
            <a:r>
              <a:rPr lang="tr-TR" altLang="zh-TW" dirty="0" err="1" smtClean="0"/>
              <a:t>'y','z</a:t>
            </a:r>
            <a:r>
              <a:rPr lang="tr-TR" altLang="zh-TW" dirty="0"/>
              <a:t>'</a:t>
            </a:r>
            <a:r>
              <a:rPr lang="tr-TR" altLang="zh-TW" dirty="0" smtClean="0"/>
              <a:t>))</a:t>
            </a:r>
          </a:p>
          <a:p>
            <a:r>
              <a:rPr kumimoji="1" lang="tr-TR" altLang="zh-TW" dirty="0" smtClean="0"/>
              <a:t>S</a:t>
            </a:r>
            <a:r>
              <a:rPr kumimoji="1" lang="pt-BR" altLang="zh-TW" dirty="0" err="1" smtClean="0"/>
              <a:t>elect</a:t>
            </a:r>
            <a:r>
              <a:rPr kumimoji="1" lang="pt-BR" altLang="zh-TW" dirty="0" smtClean="0"/>
              <a:t> </a:t>
            </a:r>
            <a:r>
              <a:rPr kumimoji="1" lang="pt-BR" altLang="zh-TW" dirty="0" err="1" smtClean="0"/>
              <a:t>columns</a:t>
            </a:r>
            <a:endParaRPr kumimoji="1" lang="pt-BR" altLang="zh-TW" dirty="0" smtClean="0"/>
          </a:p>
          <a:p>
            <a:pPr lvl="1"/>
            <a:r>
              <a:rPr kumimoji="1" lang="pt-BR" altLang="zh-TW" dirty="0" err="1" smtClean="0"/>
              <a:t>d</a:t>
            </a:r>
            <a:r>
              <a:rPr kumimoji="1" lang="pt-BR" altLang="zh-TW" dirty="0"/>
              <a:t>[,1</a:t>
            </a:r>
            <a:r>
              <a:rPr kumimoji="1" lang="pt-BR" altLang="zh-TW" dirty="0" smtClean="0"/>
              <a:t>] = </a:t>
            </a:r>
            <a:r>
              <a:rPr kumimoji="1" lang="en-US" altLang="zh-TW" dirty="0"/>
              <a:t>d[,'x'] = d[['x</a:t>
            </a:r>
            <a:r>
              <a:rPr kumimoji="1" lang="en-US" altLang="zh-TW" dirty="0" smtClean="0"/>
              <a:t>']] = </a:t>
            </a:r>
            <a:r>
              <a:rPr kumimoji="1" lang="en-US" altLang="zh-TW" dirty="0" err="1" smtClean="0"/>
              <a:t>d$x</a:t>
            </a:r>
            <a:endParaRPr kumimoji="1" lang="en-US" altLang="zh-TW" dirty="0" smtClean="0"/>
          </a:p>
          <a:p>
            <a:r>
              <a:rPr kumimoji="1" lang="en-US" altLang="zh-TW" dirty="0" smtClean="0"/>
              <a:t>Select rows</a:t>
            </a:r>
          </a:p>
          <a:p>
            <a:pPr lvl="1"/>
            <a:r>
              <a:rPr kumimoji="1" lang="is-IS" altLang="zh-TW" dirty="0"/>
              <a:t>d[c(1,3</a:t>
            </a:r>
            <a:r>
              <a:rPr kumimoji="1" lang="is-IS" altLang="zh-TW" dirty="0" smtClean="0"/>
              <a:t>),] = subset(d,c(1,3))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40002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DATA FRAMES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zh-TW" dirty="0" smtClean="0"/>
              <a:t>The </a:t>
            </a:r>
            <a:r>
              <a:rPr lang="en-US" altLang="zh-TW" dirty="0"/>
              <a:t>data scientist doesn’t expect to be so lucky as to </a:t>
            </a:r>
            <a:r>
              <a:rPr lang="en-US" altLang="zh-TW" dirty="0" smtClean="0"/>
              <a:t>find such </a:t>
            </a:r>
            <a:r>
              <a:rPr lang="en-US" altLang="zh-TW" dirty="0"/>
              <a:t>a dataset ready for them to work with. In fact, 90% of the data scientist’s job is </a:t>
            </a:r>
            <a:r>
              <a:rPr lang="en-US" altLang="zh-TW" dirty="0" smtClean="0"/>
              <a:t>figuring out </a:t>
            </a:r>
            <a:r>
              <a:rPr lang="en-US" altLang="zh-TW" dirty="0"/>
              <a:t>how to transform data into this form</a:t>
            </a:r>
            <a:r>
              <a:rPr lang="en-US" altLang="zh-TW" dirty="0" smtClean="0"/>
              <a:t>.</a:t>
            </a:r>
          </a:p>
          <a:p>
            <a:r>
              <a:rPr lang="en-US" altLang="zh-TW" dirty="0" smtClean="0">
                <a:solidFill>
                  <a:srgbClr val="FFC000"/>
                </a:solidFill>
              </a:rPr>
              <a:t>data </a:t>
            </a:r>
            <a:r>
              <a:rPr lang="en-US" altLang="zh-TW" dirty="0">
                <a:solidFill>
                  <a:srgbClr val="FFC000"/>
                </a:solidFill>
              </a:rPr>
              <a:t>tubing</a:t>
            </a:r>
            <a:r>
              <a:rPr lang="en-US" altLang="zh-TW" dirty="0"/>
              <a:t>:  joining data from multiple sources, finding new data sources, and working with business and technical </a:t>
            </a:r>
            <a:r>
              <a:rPr lang="en-US" altLang="zh-TW" dirty="0" smtClean="0"/>
              <a:t>partners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329898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Matrices vs data frame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altLang="zh-TW" dirty="0" smtClean="0"/>
              <a:t>Matrices </a:t>
            </a:r>
          </a:p>
          <a:p>
            <a:pPr lvl="1"/>
            <a:r>
              <a:rPr lang="en-US" altLang="zh-TW" dirty="0" smtClean="0"/>
              <a:t>lists </a:t>
            </a:r>
            <a:r>
              <a:rPr lang="en-US" altLang="zh-TW" dirty="0"/>
              <a:t>of </a:t>
            </a:r>
            <a:r>
              <a:rPr lang="en-US" altLang="zh-TW" dirty="0" smtClean="0"/>
              <a:t>rows</a:t>
            </a:r>
          </a:p>
          <a:p>
            <a:pPr lvl="1"/>
            <a:r>
              <a:rPr lang="en-US" altLang="zh-TW" dirty="0" smtClean="0"/>
              <a:t>every </a:t>
            </a:r>
            <a:r>
              <a:rPr lang="en-US" altLang="zh-TW" dirty="0"/>
              <a:t>cell in a matrix has the same </a:t>
            </a:r>
            <a:r>
              <a:rPr lang="en-US" altLang="zh-TW" dirty="0" smtClean="0"/>
              <a:t>type</a:t>
            </a:r>
          </a:p>
          <a:p>
            <a:r>
              <a:rPr lang="en-US" altLang="zh-TW" dirty="0" smtClean="0"/>
              <a:t>Data Frame</a:t>
            </a:r>
          </a:p>
          <a:p>
            <a:pPr lvl="1"/>
            <a:r>
              <a:rPr lang="en-US" altLang="zh-TW" dirty="0"/>
              <a:t> list of </a:t>
            </a:r>
            <a:r>
              <a:rPr lang="en-US" altLang="zh-TW" dirty="0" smtClean="0"/>
              <a:t>columns</a:t>
            </a:r>
          </a:p>
          <a:p>
            <a:pPr lvl="1"/>
            <a:r>
              <a:rPr lang="en-US" altLang="zh-TW" dirty="0" smtClean="0"/>
              <a:t>different types</a:t>
            </a:r>
            <a:endParaRPr lang="en-US" altLang="zh-TW" dirty="0"/>
          </a:p>
          <a:p>
            <a:pPr lvl="1"/>
            <a:r>
              <a:rPr lang="en-US" altLang="zh-TW" dirty="0" smtClean="0"/>
              <a:t>design </a:t>
            </a:r>
          </a:p>
          <a:p>
            <a:pPr lvl="2"/>
            <a:r>
              <a:rPr lang="en-US" altLang="zh-TW" dirty="0" smtClean="0"/>
              <a:t>the </a:t>
            </a:r>
            <a:r>
              <a:rPr lang="en-US" altLang="zh-TW" dirty="0"/>
              <a:t>column </a:t>
            </a:r>
            <a:r>
              <a:rPr lang="en-US" altLang="zh-TW" dirty="0" smtClean="0"/>
              <a:t>types</a:t>
            </a:r>
          </a:p>
          <a:p>
            <a:pPr lvl="2"/>
            <a:r>
              <a:rPr lang="en-US" altLang="zh-TW" dirty="0"/>
              <a:t>t</a:t>
            </a:r>
            <a:r>
              <a:rPr lang="en-US" altLang="zh-TW" dirty="0" smtClean="0"/>
              <a:t>he names </a:t>
            </a:r>
            <a:r>
              <a:rPr lang="en-US" altLang="zh-TW" dirty="0"/>
              <a:t>are the </a:t>
            </a:r>
            <a:r>
              <a:rPr lang="en-US" altLang="zh-TW" dirty="0" smtClean="0"/>
              <a:t>schema</a:t>
            </a:r>
          </a:p>
          <a:p>
            <a:pPr lvl="2"/>
            <a:r>
              <a:rPr lang="en-US" altLang="zh-TW" dirty="0" smtClean="0"/>
              <a:t>the </a:t>
            </a:r>
            <a:r>
              <a:rPr lang="en-US" altLang="zh-TW" dirty="0"/>
              <a:t>rows are the </a:t>
            </a:r>
            <a:r>
              <a:rPr lang="en-US" altLang="zh-TW" dirty="0" smtClean="0"/>
              <a:t>data</a:t>
            </a:r>
          </a:p>
          <a:p>
            <a:pPr lvl="1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69483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Factors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600200"/>
            <a:ext cx="8508670" cy="4871852"/>
          </a:xfrm>
        </p:spPr>
        <p:txBody>
          <a:bodyPr>
            <a:normAutofit fontScale="55000" lnSpcReduction="20000"/>
          </a:bodyPr>
          <a:lstStyle/>
          <a:p>
            <a:r>
              <a:rPr kumimoji="1" lang="en-US" altLang="zh-TW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str</a:t>
            </a:r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(d</a:t>
            </a:r>
            <a:r>
              <a:rPr kumimoji="1"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)</a:t>
            </a:r>
          </a:p>
          <a:p>
            <a:r>
              <a:rPr kumimoji="1"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##'</a:t>
            </a:r>
            <a:r>
              <a:rPr kumimoji="1" lang="en-US" altLang="zh-TW" dirty="0" err="1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data.frame</a:t>
            </a:r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':	3 obs. of  2 variables: </a:t>
            </a:r>
            <a:endParaRPr kumimoji="1" lang="en-US" altLang="zh-TW" dirty="0" smtClean="0">
              <a:solidFill>
                <a:schemeClr val="bg1">
                  <a:lumMod val="50000"/>
                  <a:lumOff val="50000"/>
                </a:schemeClr>
              </a:solidFill>
            </a:endParaRPr>
          </a:p>
          <a:p>
            <a:r>
              <a:rPr kumimoji="1"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##$ </a:t>
            </a:r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x: </a:t>
            </a:r>
            <a:r>
              <a:rPr kumimoji="1" lang="en-US" altLang="zh-TW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num</a:t>
            </a:r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 1 2 3 </a:t>
            </a:r>
            <a:endParaRPr kumimoji="1" lang="en-US" altLang="zh-TW" dirty="0" smtClean="0">
              <a:solidFill>
                <a:schemeClr val="bg1">
                  <a:lumMod val="50000"/>
                  <a:lumOff val="50000"/>
                </a:schemeClr>
              </a:solidFill>
            </a:endParaRPr>
          </a:p>
          <a:p>
            <a:r>
              <a:rPr kumimoji="1"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##$ </a:t>
            </a:r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y: Factor w/ 3 levels "</a:t>
            </a:r>
            <a:r>
              <a:rPr kumimoji="1" lang="en-US" altLang="zh-TW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x","y","z</a:t>
            </a:r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": 1 2 </a:t>
            </a:r>
            <a:r>
              <a:rPr kumimoji="1"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3</a:t>
            </a:r>
          </a:p>
          <a:p>
            <a:r>
              <a:rPr lang="en-US" altLang="zh-TW" dirty="0"/>
              <a:t> “set of strings</a:t>
            </a:r>
            <a:r>
              <a:rPr lang="en-US" altLang="zh-TW" dirty="0" smtClean="0"/>
              <a:t>” for </a:t>
            </a:r>
            <a:r>
              <a:rPr lang="en-US" altLang="zh-TW" dirty="0"/>
              <a:t> </a:t>
            </a:r>
            <a:r>
              <a:rPr lang="en-US" altLang="zh-TW" dirty="0">
                <a:solidFill>
                  <a:srgbClr val="FFC000"/>
                </a:solidFill>
              </a:rPr>
              <a:t>levels</a:t>
            </a:r>
            <a:r>
              <a:rPr lang="en-US" altLang="zh-TW" dirty="0"/>
              <a:t> of categorical </a:t>
            </a:r>
            <a:r>
              <a:rPr lang="en-US" altLang="zh-TW" dirty="0" smtClean="0"/>
              <a:t>variables</a:t>
            </a:r>
          </a:p>
          <a:p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factor('</a:t>
            </a:r>
            <a:r>
              <a:rPr kumimoji="1" lang="en-US" altLang="zh-TW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red',levels</a:t>
            </a:r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=c('</a:t>
            </a:r>
            <a:r>
              <a:rPr kumimoji="1" lang="en-US" altLang="zh-TW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red','orange</a:t>
            </a:r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'))</a:t>
            </a:r>
          </a:p>
          <a:p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## [1] red</a:t>
            </a:r>
          </a:p>
          <a:p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## Levels: red orange</a:t>
            </a:r>
          </a:p>
          <a:p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factor('</a:t>
            </a:r>
            <a:r>
              <a:rPr kumimoji="1" lang="en-US" altLang="zh-TW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apple',levels</a:t>
            </a:r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=c('</a:t>
            </a:r>
            <a:r>
              <a:rPr kumimoji="1" lang="en-US" altLang="zh-TW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red','orange</a:t>
            </a:r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'))</a:t>
            </a:r>
          </a:p>
          <a:p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## [1] &lt;NA&gt;</a:t>
            </a:r>
          </a:p>
          <a:p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## Levels: red </a:t>
            </a:r>
            <a:r>
              <a:rPr kumimoji="1"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orange</a:t>
            </a:r>
            <a:endParaRPr kumimoji="1" lang="en-US" altLang="zh-TW" dirty="0">
              <a:solidFill>
                <a:schemeClr val="bg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3707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zh-TW" sz="4000" dirty="0"/>
              <a:t> table-structured data with </a:t>
            </a:r>
            <a:r>
              <a:rPr lang="en-US" altLang="zh-TW" sz="4000" dirty="0" smtClean="0"/>
              <a:t>headers</a:t>
            </a:r>
            <a:endParaRPr kumimoji="1" lang="zh-TW" altLang="en-US" sz="4000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7664" y="1207576"/>
            <a:ext cx="7187423" cy="3824593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308759" y="5124203"/>
            <a:ext cx="28680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 smtClean="0"/>
              <a:t>If there is no header in data?</a:t>
            </a:r>
            <a:endParaRPr kumimoji="1" lang="zh-TW" altLang="en-US" dirty="0"/>
          </a:p>
        </p:txBody>
      </p:sp>
      <p:sp>
        <p:nvSpPr>
          <p:cNvPr id="6" name="矩形 5"/>
          <p:cNvSpPr/>
          <p:nvPr/>
        </p:nvSpPr>
        <p:spPr>
          <a:xfrm>
            <a:off x="308759" y="5416001"/>
            <a:ext cx="8633360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200" dirty="0">
                <a:solidFill>
                  <a:srgbClr val="FFC000"/>
                </a:solidFill>
                <a:latin typeface=""/>
              </a:rPr>
              <a:t>AVOID “BY HAND” STEPS </a:t>
            </a:r>
            <a:r>
              <a:rPr lang="en-US" altLang="zh-TW" sz="1400" dirty="0">
                <a:latin typeface=""/>
              </a:rPr>
              <a:t>We strongly encourage you to avoid performing </a:t>
            </a:r>
            <a:r>
              <a:rPr lang="en-US" altLang="zh-TW" sz="1400" dirty="0" smtClean="0">
                <a:latin typeface=""/>
              </a:rPr>
              <a:t>any steps </a:t>
            </a:r>
            <a:r>
              <a:rPr lang="en-US" altLang="zh-TW" sz="1400" dirty="0">
                <a:latin typeface=""/>
              </a:rPr>
              <a:t>“by hand” when importing data. It’s tempting to use an editor to add </a:t>
            </a:r>
            <a:r>
              <a:rPr lang="en-US" altLang="zh-TW" sz="1400" dirty="0" smtClean="0">
                <a:latin typeface=""/>
              </a:rPr>
              <a:t>a header </a:t>
            </a:r>
            <a:r>
              <a:rPr lang="en-US" altLang="zh-TW" sz="1400" dirty="0">
                <a:latin typeface=""/>
              </a:rPr>
              <a:t>line to a file, as we did in our example. A better strategy is to write </a:t>
            </a:r>
            <a:r>
              <a:rPr lang="en-US" altLang="zh-TW" sz="1400" dirty="0" smtClean="0">
                <a:latin typeface=""/>
              </a:rPr>
              <a:t>a script </a:t>
            </a:r>
            <a:r>
              <a:rPr lang="en-US" altLang="zh-TW" sz="1400" dirty="0">
                <a:latin typeface=""/>
              </a:rPr>
              <a:t>either outside R (using shell tools) or inside R to perform any </a:t>
            </a:r>
            <a:r>
              <a:rPr lang="en-US" altLang="zh-TW" sz="1400" dirty="0" smtClean="0">
                <a:latin typeface=""/>
              </a:rPr>
              <a:t>necessary reformatting</a:t>
            </a:r>
            <a:r>
              <a:rPr lang="en-US" altLang="zh-TW" sz="1400" dirty="0">
                <a:latin typeface=""/>
              </a:rPr>
              <a:t>. </a:t>
            </a:r>
            <a:endParaRPr lang="en-US" altLang="zh-TW" sz="1400" dirty="0" smtClean="0">
              <a:latin typeface=""/>
            </a:endParaRPr>
          </a:p>
          <a:p>
            <a:r>
              <a:rPr lang="en-US" altLang="zh-TW" sz="1400" dirty="0" smtClean="0">
                <a:latin typeface=""/>
              </a:rPr>
              <a:t>Automating </a:t>
            </a:r>
            <a:r>
              <a:rPr lang="en-US" altLang="zh-TW" sz="1400" dirty="0">
                <a:latin typeface=""/>
              </a:rPr>
              <a:t>these steps greatly reduces the amount of trauma</a:t>
            </a:r>
          </a:p>
          <a:p>
            <a:r>
              <a:rPr lang="en-US" altLang="zh-TW" sz="1400" dirty="0">
                <a:latin typeface=""/>
              </a:rPr>
              <a:t>and work during the inevitable data refresh.</a:t>
            </a:r>
            <a:endParaRPr lang="zh-TW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42109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Reading the UCI car data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54979"/>
          </a:xfrm>
        </p:spPr>
        <p:txBody>
          <a:bodyPr>
            <a:normAutofit fontScale="475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kumimoji="1" lang="en-US" altLang="zh-TW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uciCar</a:t>
            </a:r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&lt;- </a:t>
            </a:r>
            <a:r>
              <a:rPr kumimoji="1" lang="en-US" altLang="zh-TW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read.table</a:t>
            </a:r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(  	# Note: 1 </a:t>
            </a:r>
          </a:p>
          <a:p>
            <a:pPr marL="0" indent="0">
              <a:lnSpc>
                <a:spcPct val="120000"/>
              </a:lnSpc>
              <a:buNone/>
            </a:pPr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  'http://</a:t>
            </a:r>
            <a:r>
              <a:rPr kumimoji="1" lang="en-US" altLang="zh-TW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www.win-vector.com</a:t>
            </a:r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/</a:t>
            </a:r>
            <a:r>
              <a:rPr kumimoji="1" lang="en-US" altLang="zh-TW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dfiles</a:t>
            </a:r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/</a:t>
            </a:r>
            <a:r>
              <a:rPr kumimoji="1" lang="en-US" altLang="zh-TW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car.data.csv</a:t>
            </a:r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', 	# Note: 2 </a:t>
            </a:r>
          </a:p>
          <a:p>
            <a:pPr marL="0" indent="0">
              <a:lnSpc>
                <a:spcPct val="120000"/>
              </a:lnSpc>
              <a:buNone/>
            </a:pPr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  </a:t>
            </a:r>
            <a:r>
              <a:rPr kumimoji="1" lang="en-US" altLang="zh-TW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sep</a:t>
            </a:r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=',', 	# Note: 3 </a:t>
            </a:r>
          </a:p>
          <a:p>
            <a:pPr marL="0" indent="0">
              <a:lnSpc>
                <a:spcPct val="120000"/>
              </a:lnSpc>
              <a:buNone/>
            </a:pPr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  header=T 	# Note: 4 </a:t>
            </a:r>
          </a:p>
          <a:p>
            <a:pPr marL="0" indent="0">
              <a:lnSpc>
                <a:spcPct val="120000"/>
              </a:lnSpc>
              <a:buNone/>
            </a:pPr>
            <a:r>
              <a:rPr kumimoji="1"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   )</a:t>
            </a:r>
          </a:p>
          <a:p>
            <a:pPr>
              <a:lnSpc>
                <a:spcPct val="120000"/>
              </a:lnSpc>
            </a:pPr>
            <a:r>
              <a:rPr kumimoji="1"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# </a:t>
            </a:r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Note 1: </a:t>
            </a:r>
          </a:p>
          <a:p>
            <a:pPr>
              <a:lnSpc>
                <a:spcPct val="120000"/>
              </a:lnSpc>
            </a:pPr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#   Command to read from a file or URL and store the result in a new data frame object </a:t>
            </a:r>
            <a:r>
              <a:rPr kumimoji="1"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 called  </a:t>
            </a:r>
            <a:r>
              <a:rPr kumimoji="1" lang="en-US" altLang="zh-TW" dirty="0" err="1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uciCar</a:t>
            </a:r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. </a:t>
            </a:r>
          </a:p>
          <a:p>
            <a:pPr>
              <a:lnSpc>
                <a:spcPct val="120000"/>
              </a:lnSpc>
            </a:pPr>
            <a:endParaRPr kumimoji="1" lang="en-US" altLang="zh-TW" dirty="0">
              <a:solidFill>
                <a:schemeClr val="bg1">
                  <a:lumMod val="50000"/>
                  <a:lumOff val="50000"/>
                </a:schemeClr>
              </a:solidFill>
            </a:endParaRPr>
          </a:p>
          <a:p>
            <a:pPr>
              <a:lnSpc>
                <a:spcPct val="120000"/>
              </a:lnSpc>
            </a:pPr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# Note 2: </a:t>
            </a:r>
          </a:p>
          <a:p>
            <a:pPr>
              <a:lnSpc>
                <a:spcPct val="120000"/>
              </a:lnSpc>
            </a:pPr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#   Filename or URL to get the data from. </a:t>
            </a:r>
          </a:p>
          <a:p>
            <a:pPr>
              <a:lnSpc>
                <a:spcPct val="120000"/>
              </a:lnSpc>
            </a:pPr>
            <a:endParaRPr kumimoji="1" lang="en-US" altLang="zh-TW" dirty="0">
              <a:solidFill>
                <a:schemeClr val="bg1">
                  <a:lumMod val="50000"/>
                  <a:lumOff val="50000"/>
                </a:schemeClr>
              </a:solidFill>
            </a:endParaRPr>
          </a:p>
          <a:p>
            <a:pPr>
              <a:lnSpc>
                <a:spcPct val="120000"/>
              </a:lnSpc>
            </a:pPr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# Note 3: </a:t>
            </a:r>
          </a:p>
          <a:p>
            <a:pPr>
              <a:lnSpc>
                <a:spcPct val="120000"/>
              </a:lnSpc>
            </a:pPr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#   Specify the column or field separator as a </a:t>
            </a:r>
            <a:r>
              <a:rPr kumimoji="1"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 </a:t>
            </a:r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comma. </a:t>
            </a:r>
            <a:endParaRPr kumimoji="1" lang="en-US" altLang="zh-TW" dirty="0" smtClean="0">
              <a:solidFill>
                <a:schemeClr val="bg1">
                  <a:lumMod val="50000"/>
                  <a:lumOff val="50000"/>
                </a:schemeClr>
              </a:solidFill>
            </a:endParaRPr>
          </a:p>
          <a:p>
            <a:pPr>
              <a:lnSpc>
                <a:spcPct val="120000"/>
              </a:lnSpc>
            </a:pPr>
            <a:endParaRPr kumimoji="1" lang="en-US" altLang="zh-TW" dirty="0" smtClean="0">
              <a:solidFill>
                <a:schemeClr val="bg1">
                  <a:lumMod val="50000"/>
                  <a:lumOff val="50000"/>
                </a:schemeClr>
              </a:solidFill>
            </a:endParaRPr>
          </a:p>
          <a:p>
            <a:pPr>
              <a:lnSpc>
                <a:spcPct val="120000"/>
              </a:lnSpc>
            </a:pPr>
            <a:r>
              <a:rPr kumimoji="1"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# </a:t>
            </a:r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Note 4: </a:t>
            </a:r>
          </a:p>
          <a:p>
            <a:pPr>
              <a:lnSpc>
                <a:spcPct val="120000"/>
              </a:lnSpc>
            </a:pPr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#   Tell R to expect a header line that defines </a:t>
            </a:r>
            <a:r>
              <a:rPr kumimoji="1"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the </a:t>
            </a:r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data column names. </a:t>
            </a:r>
          </a:p>
        </p:txBody>
      </p:sp>
    </p:spTree>
    <p:extLst>
      <p:ext uri="{BB962C8B-B14F-4D97-AF65-F5344CB8AC3E}">
        <p14:creationId xmlns:p14="http://schemas.microsoft.com/office/powerpoint/2010/main" val="1511453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 smtClean="0">
                <a:solidFill>
                  <a:srgbClr val="FFC000"/>
                </a:solidFill>
              </a:rPr>
              <a:t>Always </a:t>
            </a:r>
            <a:r>
              <a:rPr lang="en-US" altLang="zh-TW" dirty="0" smtClean="0"/>
              <a:t>Exploring your data first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class(</a:t>
            </a:r>
            <a:r>
              <a:rPr kumimoji="1" lang="en-US" altLang="zh-TW" dirty="0" err="1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uciCar</a:t>
            </a:r>
            <a:r>
              <a:rPr kumimoji="1"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)</a:t>
            </a:r>
          </a:p>
          <a:p>
            <a:r>
              <a:rPr kumimoji="1"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summary(</a:t>
            </a:r>
            <a:r>
              <a:rPr kumimoji="1" lang="en-US" altLang="zh-TW" dirty="0" err="1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uciCar</a:t>
            </a:r>
            <a:r>
              <a:rPr kumimoji="1"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)</a:t>
            </a:r>
          </a:p>
          <a:p>
            <a:r>
              <a:rPr kumimoji="1"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dim(</a:t>
            </a:r>
            <a:r>
              <a:rPr kumimoji="1" lang="en-US" altLang="zh-TW" dirty="0" err="1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uciCar</a:t>
            </a:r>
            <a:r>
              <a:rPr kumimoji="1"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)</a:t>
            </a:r>
          </a:p>
          <a:p>
            <a:pPr lvl="1"/>
            <a:r>
              <a:rPr lang="en-US" altLang="zh-TW" dirty="0"/>
              <a:t>Always </a:t>
            </a:r>
            <a:r>
              <a:rPr lang="en-US" altLang="zh-TW" dirty="0" smtClean="0"/>
              <a:t>checking : # </a:t>
            </a:r>
            <a:r>
              <a:rPr lang="en-US" altLang="zh-TW" dirty="0"/>
              <a:t>of rows </a:t>
            </a:r>
            <a:r>
              <a:rPr lang="en-US" altLang="zh-TW" dirty="0" smtClean="0"/>
              <a:t> = # </a:t>
            </a:r>
            <a:r>
              <a:rPr lang="en-US" altLang="zh-TW" dirty="0"/>
              <a:t>of lines of text in </a:t>
            </a:r>
            <a:r>
              <a:rPr lang="en-US" altLang="zh-TW" dirty="0" smtClean="0"/>
              <a:t>the original file - 1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17605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WORKING WITH OTHER DATA FORMATS</a:t>
            </a:r>
            <a:endParaRPr kumimoji="1" lang="zh-TW" altLang="en-US" dirty="0"/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altLang="zh-TW" dirty="0"/>
              <a:t>XLS /XLSX—http://</a:t>
            </a:r>
            <a:r>
              <a:rPr lang="en-US" altLang="zh-TW" dirty="0" err="1" smtClean="0"/>
              <a:t>cran.r-project.org</a:t>
            </a:r>
            <a:r>
              <a:rPr lang="en-US" altLang="zh-TW" dirty="0" smtClean="0"/>
              <a:t>/doc/manuals/</a:t>
            </a:r>
            <a:r>
              <a:rPr lang="en-US" altLang="zh-TW" dirty="0" err="1" smtClean="0"/>
              <a:t>R-data.html#Reading-Excel-spreadsheets</a:t>
            </a:r>
            <a:endParaRPr lang="en-US" altLang="zh-TW" dirty="0"/>
          </a:p>
          <a:p>
            <a:r>
              <a:rPr lang="en-US" altLang="zh-TW" dirty="0" smtClean="0"/>
              <a:t>JSON—http</a:t>
            </a:r>
            <a:r>
              <a:rPr lang="en-US" altLang="zh-TW" dirty="0"/>
              <a:t>://</a:t>
            </a:r>
            <a:r>
              <a:rPr lang="en-US" altLang="zh-TW" dirty="0" err="1"/>
              <a:t>cran.r-project.org</a:t>
            </a:r>
            <a:r>
              <a:rPr lang="en-US" altLang="zh-TW" dirty="0"/>
              <a:t>/web/packages/</a:t>
            </a:r>
            <a:r>
              <a:rPr lang="en-US" altLang="zh-TW" dirty="0" err="1"/>
              <a:t>rjson</a:t>
            </a:r>
            <a:r>
              <a:rPr lang="en-US" altLang="zh-TW" dirty="0"/>
              <a:t>/</a:t>
            </a:r>
            <a:r>
              <a:rPr lang="en-US" altLang="zh-TW" dirty="0" err="1"/>
              <a:t>index.html</a:t>
            </a:r>
            <a:endParaRPr lang="en-US" altLang="zh-TW" dirty="0"/>
          </a:p>
          <a:p>
            <a:r>
              <a:rPr lang="en-US" altLang="zh-TW" dirty="0" smtClean="0"/>
              <a:t>XML—http</a:t>
            </a:r>
            <a:r>
              <a:rPr lang="en-US" altLang="zh-TW" dirty="0"/>
              <a:t>://</a:t>
            </a:r>
            <a:r>
              <a:rPr lang="en-US" altLang="zh-TW" dirty="0" err="1"/>
              <a:t>cran.r-project.org</a:t>
            </a:r>
            <a:r>
              <a:rPr lang="en-US" altLang="zh-TW" dirty="0"/>
              <a:t>/web/packages/XML/</a:t>
            </a:r>
            <a:r>
              <a:rPr lang="en-US" altLang="zh-TW" dirty="0" err="1"/>
              <a:t>index.html</a:t>
            </a:r>
            <a:endParaRPr lang="en-US" altLang="zh-TW" dirty="0"/>
          </a:p>
          <a:p>
            <a:r>
              <a:rPr lang="en-US" altLang="zh-TW" dirty="0" err="1" smtClean="0"/>
              <a:t>MongoDB</a:t>
            </a:r>
            <a:r>
              <a:rPr lang="en-US" altLang="zh-TW" dirty="0" smtClean="0"/>
              <a:t>—http</a:t>
            </a:r>
            <a:r>
              <a:rPr lang="en-US" altLang="zh-TW" dirty="0"/>
              <a:t>://</a:t>
            </a:r>
            <a:r>
              <a:rPr lang="en-US" altLang="zh-TW" dirty="0" err="1"/>
              <a:t>cran.r-project.org</a:t>
            </a:r>
            <a:r>
              <a:rPr lang="en-US" altLang="zh-TW" dirty="0"/>
              <a:t>/web/packages/</a:t>
            </a:r>
            <a:r>
              <a:rPr lang="en-US" altLang="zh-TW" dirty="0" err="1"/>
              <a:t>rmongodb</a:t>
            </a:r>
            <a:r>
              <a:rPr lang="en-US" altLang="zh-TW" dirty="0"/>
              <a:t>/</a:t>
            </a:r>
            <a:r>
              <a:rPr lang="en-US" altLang="zh-TW" dirty="0" err="1"/>
              <a:t>index.html</a:t>
            </a:r>
            <a:endParaRPr lang="en-US" altLang="zh-TW" dirty="0"/>
          </a:p>
          <a:p>
            <a:r>
              <a:rPr lang="en-US" altLang="zh-TW" dirty="0" smtClean="0"/>
              <a:t>SQL—http</a:t>
            </a:r>
            <a:r>
              <a:rPr lang="en-US" altLang="zh-TW" dirty="0"/>
              <a:t>://</a:t>
            </a:r>
            <a:r>
              <a:rPr lang="en-US" altLang="zh-TW" dirty="0" err="1"/>
              <a:t>cran.r-project.org</a:t>
            </a:r>
            <a:r>
              <a:rPr lang="en-US" altLang="zh-TW" dirty="0"/>
              <a:t>/web/packages/DBI/</a:t>
            </a:r>
            <a:r>
              <a:rPr lang="en-US" altLang="zh-TW" dirty="0" err="1"/>
              <a:t>index.html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30932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Using R on less-structured data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300348"/>
            <a:ext cx="8544296" cy="5242955"/>
          </a:xfrm>
        </p:spPr>
        <p:txBody>
          <a:bodyPr anchor="t">
            <a:noAutofit/>
          </a:bodyPr>
          <a:lstStyle/>
          <a:p>
            <a:r>
              <a:rPr lang="tr-TR" altLang="zh-TW" sz="1400" dirty="0" err="1" smtClean="0"/>
              <a:t>German</a:t>
            </a:r>
            <a:r>
              <a:rPr lang="tr-TR" altLang="zh-TW" sz="1400" dirty="0" smtClean="0"/>
              <a:t> bank </a:t>
            </a:r>
            <a:r>
              <a:rPr lang="tr-TR" altLang="zh-TW" sz="1400" dirty="0" err="1" smtClean="0"/>
              <a:t>credit</a:t>
            </a:r>
            <a:r>
              <a:rPr lang="tr-TR" altLang="zh-TW" sz="1400" dirty="0" smtClean="0"/>
              <a:t> </a:t>
            </a:r>
            <a:r>
              <a:rPr lang="tr-TR" altLang="zh-TW" sz="1400" dirty="0" err="1" smtClean="0"/>
              <a:t>dataset</a:t>
            </a:r>
            <a:endParaRPr lang="tr-TR" altLang="zh-TW" sz="1400" dirty="0" smtClean="0"/>
          </a:p>
          <a:p>
            <a:pPr lvl="1"/>
            <a:r>
              <a:rPr lang="tr-TR" altLang="zh-TW" sz="1000" dirty="0" smtClean="0"/>
              <a:t>d </a:t>
            </a:r>
            <a:r>
              <a:rPr lang="tr-TR" altLang="zh-TW" sz="1000" dirty="0"/>
              <a:t>&lt;- </a:t>
            </a:r>
            <a:r>
              <a:rPr lang="tr-TR" altLang="zh-TW" sz="1000" dirty="0" err="1"/>
              <a:t>read.table</a:t>
            </a:r>
            <a:r>
              <a:rPr lang="tr-TR" altLang="zh-TW" sz="1000" dirty="0"/>
              <a:t>(</a:t>
            </a:r>
            <a:r>
              <a:rPr lang="tr-TR" altLang="zh-TW" sz="1000" dirty="0" err="1"/>
              <a:t>paste</a:t>
            </a:r>
            <a:r>
              <a:rPr lang="tr-TR" altLang="zh-TW" sz="1000" dirty="0"/>
              <a:t>('http://</a:t>
            </a:r>
            <a:r>
              <a:rPr lang="tr-TR" altLang="zh-TW" sz="1000" dirty="0" err="1"/>
              <a:t>archive.ics.uci.edu</a:t>
            </a:r>
            <a:r>
              <a:rPr lang="tr-TR" altLang="zh-TW" sz="1000" dirty="0"/>
              <a:t>/ml</a:t>
            </a:r>
            <a:r>
              <a:rPr lang="tr-TR" altLang="zh-TW" sz="1000" dirty="0" smtClean="0"/>
              <a:t>/','</a:t>
            </a:r>
            <a:r>
              <a:rPr lang="tr-TR" altLang="zh-TW" sz="1000" dirty="0" err="1" smtClean="0"/>
              <a:t>machine-learning-databases</a:t>
            </a:r>
            <a:r>
              <a:rPr lang="tr-TR" altLang="zh-TW" sz="1000" dirty="0" smtClean="0"/>
              <a:t>/</a:t>
            </a:r>
            <a:r>
              <a:rPr lang="tr-TR" altLang="zh-TW" sz="1000" dirty="0" err="1" smtClean="0"/>
              <a:t>statlog</a:t>
            </a:r>
            <a:r>
              <a:rPr lang="tr-TR" altLang="zh-TW" sz="1000" dirty="0" smtClean="0"/>
              <a:t>/</a:t>
            </a:r>
            <a:r>
              <a:rPr lang="tr-TR" altLang="zh-TW" sz="1000" dirty="0" err="1" smtClean="0"/>
              <a:t>german</a:t>
            </a:r>
            <a:r>
              <a:rPr lang="tr-TR" altLang="zh-TW" sz="1000" dirty="0" smtClean="0"/>
              <a:t>/german.data</a:t>
            </a:r>
            <a:r>
              <a:rPr lang="tr-TR" altLang="zh-TW" sz="1000" dirty="0"/>
              <a:t>',</a:t>
            </a:r>
            <a:r>
              <a:rPr lang="tr-TR" altLang="zh-TW" sz="1000" dirty="0" err="1"/>
              <a:t>sep</a:t>
            </a:r>
            <a:r>
              <a:rPr lang="tr-TR" altLang="zh-TW" sz="1000" dirty="0" smtClean="0"/>
              <a:t>=''),</a:t>
            </a:r>
            <a:r>
              <a:rPr lang="tr-TR" altLang="zh-TW" sz="1000" dirty="0" err="1" smtClean="0"/>
              <a:t>stringsAsFactors</a:t>
            </a:r>
            <a:r>
              <a:rPr lang="tr-TR" altLang="zh-TW" sz="1000" dirty="0" smtClean="0"/>
              <a:t>=</a:t>
            </a:r>
            <a:r>
              <a:rPr lang="tr-TR" altLang="zh-TW" sz="1000" dirty="0" err="1" smtClean="0"/>
              <a:t>F,header</a:t>
            </a:r>
            <a:r>
              <a:rPr lang="tr-TR" altLang="zh-TW" sz="1000" dirty="0" smtClean="0"/>
              <a:t>=F</a:t>
            </a:r>
            <a:r>
              <a:rPr lang="tr-TR" altLang="zh-TW" sz="1000" dirty="0"/>
              <a:t>)</a:t>
            </a:r>
          </a:p>
          <a:p>
            <a:pPr lvl="1"/>
            <a:r>
              <a:rPr lang="tr-TR" altLang="zh-TW" sz="1200" dirty="0" err="1" smtClean="0"/>
              <a:t>head</a:t>
            </a:r>
            <a:r>
              <a:rPr lang="tr-TR" altLang="zh-TW" sz="1200" dirty="0" smtClean="0"/>
              <a:t>(d)</a:t>
            </a:r>
            <a:endParaRPr lang="en-US" altLang="zh-TW" sz="1200" dirty="0"/>
          </a:p>
          <a:p>
            <a:r>
              <a:rPr lang="en-US" altLang="zh-TW" sz="1400" i="1" dirty="0" smtClean="0"/>
              <a:t>schema </a:t>
            </a:r>
            <a:r>
              <a:rPr lang="en-US" altLang="zh-TW" sz="1400" i="1" dirty="0"/>
              <a:t>documentation </a:t>
            </a:r>
            <a:r>
              <a:rPr lang="en-US" altLang="zh-TW" sz="1400" dirty="0" smtClean="0"/>
              <a:t>or</a:t>
            </a:r>
            <a:r>
              <a:rPr lang="en-US" altLang="zh-TW" sz="1400" i="1" dirty="0" smtClean="0"/>
              <a:t> data dictionary</a:t>
            </a:r>
          </a:p>
          <a:p>
            <a:pPr marL="457200" lvl="1" indent="0">
              <a:buNone/>
            </a:pPr>
            <a:r>
              <a:rPr kumimoji="1" lang="en-US" altLang="zh-TW" sz="1200" i="1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colnames</a:t>
            </a:r>
            <a:r>
              <a:rPr kumimoji="1" lang="en-US" altLang="zh-TW" sz="1200" i="1" dirty="0">
                <a:solidFill>
                  <a:schemeClr val="bg1">
                    <a:lumMod val="50000"/>
                    <a:lumOff val="50000"/>
                  </a:schemeClr>
                </a:solidFill>
              </a:rPr>
              <a:t>(d) &lt;- c('</a:t>
            </a:r>
            <a:r>
              <a:rPr kumimoji="1" lang="en-US" altLang="zh-TW" sz="1200" i="1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Status.of.existing.checking.account</a:t>
            </a:r>
            <a:r>
              <a:rPr kumimoji="1" lang="en-US" altLang="zh-TW" sz="1200" i="1" dirty="0">
                <a:solidFill>
                  <a:schemeClr val="bg1">
                    <a:lumMod val="50000"/>
                    <a:lumOff val="50000"/>
                  </a:schemeClr>
                </a:solidFill>
              </a:rPr>
              <a:t>',</a:t>
            </a:r>
          </a:p>
          <a:p>
            <a:pPr marL="457200" lvl="1" indent="0">
              <a:buNone/>
            </a:pPr>
            <a:r>
              <a:rPr kumimoji="1" lang="en-US" altLang="zh-TW" sz="1200" i="1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  '</a:t>
            </a:r>
            <a:r>
              <a:rPr kumimoji="1" lang="en-US" altLang="zh-TW" sz="1200" i="1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Duration.in.month</a:t>
            </a:r>
            <a:r>
              <a:rPr kumimoji="1" lang="en-US" altLang="zh-TW" sz="1200" i="1" dirty="0">
                <a:solidFill>
                  <a:schemeClr val="bg1">
                    <a:lumMod val="50000"/>
                    <a:lumOff val="50000"/>
                  </a:schemeClr>
                </a:solidFill>
              </a:rPr>
              <a:t>',  '</a:t>
            </a:r>
            <a:r>
              <a:rPr kumimoji="1" lang="en-US" altLang="zh-TW" sz="1200" i="1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Credit.history</a:t>
            </a:r>
            <a:r>
              <a:rPr kumimoji="1" lang="en-US" altLang="zh-TW" sz="1200" i="1" dirty="0">
                <a:solidFill>
                  <a:schemeClr val="bg1">
                    <a:lumMod val="50000"/>
                    <a:lumOff val="50000"/>
                  </a:schemeClr>
                </a:solidFill>
              </a:rPr>
              <a:t>', 'Purpose',</a:t>
            </a:r>
          </a:p>
          <a:p>
            <a:pPr marL="457200" lvl="1" indent="0">
              <a:buNone/>
            </a:pPr>
            <a:r>
              <a:rPr kumimoji="1" lang="en-US" altLang="zh-TW" sz="1200" i="1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  '</a:t>
            </a:r>
            <a:r>
              <a:rPr kumimoji="1" lang="en-US" altLang="zh-TW" sz="1200" i="1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Credit.amount</a:t>
            </a:r>
            <a:r>
              <a:rPr kumimoji="1" lang="en-US" altLang="zh-TW" sz="1200" i="1" dirty="0">
                <a:solidFill>
                  <a:schemeClr val="bg1">
                    <a:lumMod val="50000"/>
                    <a:lumOff val="50000"/>
                  </a:schemeClr>
                </a:solidFill>
              </a:rPr>
              <a:t>', 'Savings account/bonds',</a:t>
            </a:r>
          </a:p>
          <a:p>
            <a:pPr marL="457200" lvl="1" indent="0">
              <a:buNone/>
            </a:pPr>
            <a:r>
              <a:rPr kumimoji="1" lang="en-US" altLang="zh-TW" sz="1200" i="1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  '</a:t>
            </a:r>
            <a:r>
              <a:rPr kumimoji="1" lang="en-US" altLang="zh-TW" sz="1200" i="1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Present.employment.since</a:t>
            </a:r>
            <a:r>
              <a:rPr kumimoji="1" lang="en-US" altLang="zh-TW" sz="1200" i="1" dirty="0">
                <a:solidFill>
                  <a:schemeClr val="bg1">
                    <a:lumMod val="50000"/>
                    <a:lumOff val="50000"/>
                  </a:schemeClr>
                </a:solidFill>
              </a:rPr>
              <a:t>',</a:t>
            </a:r>
          </a:p>
          <a:p>
            <a:pPr marL="457200" lvl="1" indent="0">
              <a:buNone/>
            </a:pPr>
            <a:r>
              <a:rPr kumimoji="1" lang="en-US" altLang="zh-TW" sz="1200" i="1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  '</a:t>
            </a:r>
            <a:r>
              <a:rPr kumimoji="1" lang="en-US" altLang="zh-TW" sz="1200" i="1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Installment.rate.in.percentage.of.disposable.income</a:t>
            </a:r>
            <a:r>
              <a:rPr kumimoji="1" lang="en-US" altLang="zh-TW" sz="1200" i="1" dirty="0">
                <a:solidFill>
                  <a:schemeClr val="bg1">
                    <a:lumMod val="50000"/>
                    <a:lumOff val="50000"/>
                  </a:schemeClr>
                </a:solidFill>
              </a:rPr>
              <a:t>',</a:t>
            </a:r>
          </a:p>
          <a:p>
            <a:pPr marL="457200" lvl="1" indent="0">
              <a:buNone/>
            </a:pPr>
            <a:r>
              <a:rPr kumimoji="1" lang="en-US" altLang="zh-TW" sz="1200" i="1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  '</a:t>
            </a:r>
            <a:r>
              <a:rPr kumimoji="1" lang="en-US" altLang="zh-TW" sz="1200" i="1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Personal.status.and.sex</a:t>
            </a:r>
            <a:r>
              <a:rPr kumimoji="1" lang="en-US" altLang="zh-TW" sz="1200" i="1" dirty="0">
                <a:solidFill>
                  <a:schemeClr val="bg1">
                    <a:lumMod val="50000"/>
                    <a:lumOff val="50000"/>
                  </a:schemeClr>
                </a:solidFill>
              </a:rPr>
              <a:t>', '</a:t>
            </a:r>
            <a:r>
              <a:rPr kumimoji="1" lang="en-US" altLang="zh-TW" sz="1200" i="1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Other.debtors</a:t>
            </a:r>
            <a:r>
              <a:rPr kumimoji="1" lang="en-US" altLang="zh-TW" sz="1200" i="1" dirty="0">
                <a:solidFill>
                  <a:schemeClr val="bg1">
                    <a:lumMod val="50000"/>
                    <a:lumOff val="50000"/>
                  </a:schemeClr>
                </a:solidFill>
              </a:rPr>
              <a:t>/guarantors',</a:t>
            </a:r>
          </a:p>
          <a:p>
            <a:pPr marL="457200" lvl="1" indent="0">
              <a:buNone/>
            </a:pPr>
            <a:r>
              <a:rPr kumimoji="1" lang="en-US" altLang="zh-TW" sz="1200" i="1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  '</a:t>
            </a:r>
            <a:r>
              <a:rPr kumimoji="1" lang="en-US" altLang="zh-TW" sz="1200" i="1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Present.residence.since</a:t>
            </a:r>
            <a:r>
              <a:rPr kumimoji="1" lang="en-US" altLang="zh-TW" sz="1200" i="1" dirty="0">
                <a:solidFill>
                  <a:schemeClr val="bg1">
                    <a:lumMod val="50000"/>
                    <a:lumOff val="50000"/>
                  </a:schemeClr>
                </a:solidFill>
              </a:rPr>
              <a:t>', 'Property', '</a:t>
            </a:r>
            <a:r>
              <a:rPr kumimoji="1" lang="en-US" altLang="zh-TW" sz="1200" i="1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Age.in.years</a:t>
            </a:r>
            <a:r>
              <a:rPr kumimoji="1" lang="en-US" altLang="zh-TW" sz="1200" i="1" dirty="0">
                <a:solidFill>
                  <a:schemeClr val="bg1">
                    <a:lumMod val="50000"/>
                    <a:lumOff val="50000"/>
                  </a:schemeClr>
                </a:solidFill>
              </a:rPr>
              <a:t>',</a:t>
            </a:r>
          </a:p>
          <a:p>
            <a:pPr marL="457200" lvl="1" indent="0">
              <a:buNone/>
            </a:pPr>
            <a:r>
              <a:rPr kumimoji="1" lang="en-US" altLang="zh-TW" sz="1200" i="1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  '</a:t>
            </a:r>
            <a:r>
              <a:rPr kumimoji="1" lang="en-US" altLang="zh-TW" sz="1200" i="1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Other.installment.plans</a:t>
            </a:r>
            <a:r>
              <a:rPr kumimoji="1" lang="en-US" altLang="zh-TW" sz="1200" i="1" dirty="0">
                <a:solidFill>
                  <a:schemeClr val="bg1">
                    <a:lumMod val="50000"/>
                    <a:lumOff val="50000"/>
                  </a:schemeClr>
                </a:solidFill>
              </a:rPr>
              <a:t>', 'Housing',</a:t>
            </a:r>
          </a:p>
          <a:p>
            <a:pPr marL="457200" lvl="1" indent="0">
              <a:buNone/>
            </a:pPr>
            <a:r>
              <a:rPr kumimoji="1" lang="en-US" altLang="zh-TW" sz="1200" i="1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  '</a:t>
            </a:r>
            <a:r>
              <a:rPr kumimoji="1" lang="en-US" altLang="zh-TW" sz="1200" i="1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Number.of.existing.credits.at.this.bank</a:t>
            </a:r>
            <a:r>
              <a:rPr kumimoji="1" lang="en-US" altLang="zh-TW" sz="1200" i="1" dirty="0">
                <a:solidFill>
                  <a:schemeClr val="bg1">
                    <a:lumMod val="50000"/>
                    <a:lumOff val="50000"/>
                  </a:schemeClr>
                </a:solidFill>
              </a:rPr>
              <a:t>', 'Job',</a:t>
            </a:r>
          </a:p>
          <a:p>
            <a:pPr marL="457200" lvl="1" indent="0">
              <a:buNone/>
            </a:pPr>
            <a:r>
              <a:rPr kumimoji="1" lang="en-US" altLang="zh-TW" sz="1200" i="1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  '</a:t>
            </a:r>
            <a:r>
              <a:rPr kumimoji="1" lang="en-US" altLang="zh-TW" sz="1200" i="1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Number.of.people.being.liable.to.provide.maintenance.for</a:t>
            </a:r>
            <a:r>
              <a:rPr kumimoji="1" lang="en-US" altLang="zh-TW" sz="1200" i="1" dirty="0">
                <a:solidFill>
                  <a:schemeClr val="bg1">
                    <a:lumMod val="50000"/>
                    <a:lumOff val="50000"/>
                  </a:schemeClr>
                </a:solidFill>
              </a:rPr>
              <a:t>',</a:t>
            </a:r>
          </a:p>
          <a:p>
            <a:pPr marL="457200" lvl="1" indent="0">
              <a:buNone/>
            </a:pPr>
            <a:r>
              <a:rPr kumimoji="1" lang="en-US" altLang="zh-TW" sz="1200" i="1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  'Telephone', '</a:t>
            </a:r>
            <a:r>
              <a:rPr kumimoji="1" lang="en-US" altLang="zh-TW" sz="1200" i="1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foreign.worker</a:t>
            </a:r>
            <a:r>
              <a:rPr kumimoji="1" lang="en-US" altLang="zh-TW" sz="1200" i="1" dirty="0">
                <a:solidFill>
                  <a:schemeClr val="bg1">
                    <a:lumMod val="50000"/>
                    <a:lumOff val="50000"/>
                  </a:schemeClr>
                </a:solidFill>
              </a:rPr>
              <a:t>', '</a:t>
            </a:r>
            <a:r>
              <a:rPr kumimoji="1" lang="en-US" altLang="zh-TW" sz="1200" i="1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Good.Loan</a:t>
            </a:r>
            <a:r>
              <a:rPr kumimoji="1" lang="en-US" altLang="zh-TW" sz="1200" i="1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')</a:t>
            </a:r>
          </a:p>
          <a:p>
            <a:pPr marL="457200" lvl="1" indent="0">
              <a:buNone/>
            </a:pPr>
            <a:r>
              <a:rPr kumimoji="1" lang="en-US" altLang="zh-TW" sz="1200" i="1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d$Good.Loan</a:t>
            </a:r>
            <a:r>
              <a:rPr kumimoji="1" lang="en-US" altLang="zh-TW" sz="1200" i="1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&lt;- </a:t>
            </a:r>
            <a:r>
              <a:rPr kumimoji="1" lang="en-US" altLang="zh-TW" sz="1200" i="1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as.factor</a:t>
            </a:r>
            <a:r>
              <a:rPr kumimoji="1" lang="en-US" altLang="zh-TW" sz="1200" i="1" dirty="0">
                <a:solidFill>
                  <a:schemeClr val="bg1">
                    <a:lumMod val="50000"/>
                    <a:lumOff val="50000"/>
                  </a:schemeClr>
                </a:solidFill>
              </a:rPr>
              <a:t>(</a:t>
            </a:r>
            <a:r>
              <a:rPr kumimoji="1" lang="en-US" altLang="zh-TW" sz="1200" i="1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ifelse</a:t>
            </a:r>
            <a:r>
              <a:rPr kumimoji="1" lang="en-US" altLang="zh-TW" sz="1200" i="1" dirty="0">
                <a:solidFill>
                  <a:schemeClr val="bg1">
                    <a:lumMod val="50000"/>
                    <a:lumOff val="50000"/>
                  </a:schemeClr>
                </a:solidFill>
              </a:rPr>
              <a:t>(</a:t>
            </a:r>
            <a:r>
              <a:rPr kumimoji="1" lang="en-US" altLang="zh-TW" sz="1200" i="1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d$Good.Loan</a:t>
            </a:r>
            <a:r>
              <a:rPr kumimoji="1" lang="en-US" altLang="zh-TW" sz="1200" i="1" dirty="0">
                <a:solidFill>
                  <a:schemeClr val="bg1">
                    <a:lumMod val="50000"/>
                    <a:lumOff val="50000"/>
                  </a:schemeClr>
                </a:solidFill>
              </a:rPr>
              <a:t>==1,'GoodLoan','BadLoan</a:t>
            </a:r>
            <a:r>
              <a:rPr kumimoji="1" lang="en-US" altLang="zh-TW" sz="1200" i="1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'))</a:t>
            </a:r>
            <a:endParaRPr kumimoji="1" lang="zh-TW" altLang="en-US" sz="1200" i="1" dirty="0">
              <a:solidFill>
                <a:schemeClr val="bg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9888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Building a map to interpret loan use codes</a:t>
            </a:r>
            <a:endParaRPr kumimoji="1" lang="en-US" altLang="zh-TW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55919"/>
          </a:xfrm>
        </p:spPr>
        <p:txBody>
          <a:bodyPr>
            <a:normAutofit fontScale="92500" lnSpcReduction="10000"/>
          </a:bodyPr>
          <a:lstStyle/>
          <a:p>
            <a:pPr marL="457200" lvl="1" indent="0">
              <a:buNone/>
            </a:pPr>
            <a:r>
              <a:rPr kumimoji="1"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mapping </a:t>
            </a:r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&lt;- list(</a:t>
            </a:r>
          </a:p>
          <a:p>
            <a:pPr marL="457200" lvl="1" indent="0">
              <a:buNone/>
            </a:pPr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  'A40'='car (new)',</a:t>
            </a:r>
          </a:p>
          <a:p>
            <a:pPr marL="457200" lvl="1" indent="0">
              <a:buNone/>
            </a:pPr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  'A41'='car (used)',</a:t>
            </a:r>
          </a:p>
          <a:p>
            <a:pPr marL="457200" lvl="1" indent="0">
              <a:buNone/>
            </a:pPr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  'A42'='furniture/equipment',</a:t>
            </a:r>
          </a:p>
          <a:p>
            <a:pPr marL="457200" lvl="1" indent="0">
              <a:buNone/>
            </a:pPr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  'A43'='radio/television',</a:t>
            </a:r>
          </a:p>
          <a:p>
            <a:pPr marL="457200" lvl="1" indent="0">
              <a:buNone/>
            </a:pPr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  'A44'='domestic appliances</a:t>
            </a:r>
            <a:r>
              <a:rPr kumimoji="1"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')</a:t>
            </a:r>
          </a:p>
          <a:p>
            <a:pPr lvl="1"/>
            <a:r>
              <a:rPr kumimoji="1" lang="en-US" altLang="zh-TW" dirty="0"/>
              <a:t>http://</a:t>
            </a:r>
            <a:r>
              <a:rPr kumimoji="1" lang="en-US" altLang="zh-TW" dirty="0" err="1"/>
              <a:t>archive.ics.uci.edu</a:t>
            </a:r>
            <a:r>
              <a:rPr kumimoji="1" lang="en-US" altLang="zh-TW" dirty="0"/>
              <a:t>/ml/datasets/</a:t>
            </a:r>
            <a:r>
              <a:rPr kumimoji="1" lang="en-US" altLang="zh-TW" dirty="0" err="1"/>
              <a:t>Statlog</a:t>
            </a:r>
            <a:r>
              <a:rPr kumimoji="1" lang="en-US" altLang="zh-TW" dirty="0"/>
              <a:t>+(</a:t>
            </a:r>
            <a:r>
              <a:rPr kumimoji="1" lang="en-US" altLang="zh-TW" dirty="0" err="1"/>
              <a:t>German+Credit+Data</a:t>
            </a:r>
            <a:r>
              <a:rPr kumimoji="1" lang="en-US" altLang="zh-TW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457243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Primary features of 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95914"/>
            <a:ext cx="8686800" cy="1314588"/>
          </a:xfrm>
        </p:spPr>
        <p:txBody>
          <a:bodyPr anchor="t">
            <a:noAutofit/>
          </a:bodyPr>
          <a:lstStyle/>
          <a:p>
            <a:r>
              <a:rPr lang="en-US" altLang="zh-TW" sz="2000" dirty="0" smtClean="0"/>
              <a:t>ASSIGNMENT</a:t>
            </a:r>
          </a:p>
          <a:p>
            <a:pPr lvl="1"/>
            <a:r>
              <a:rPr lang="en-US" sz="1400" dirty="0" smtClean="0"/>
              <a:t>&lt;- (</a:t>
            </a:r>
            <a:r>
              <a:rPr lang="en-US" altLang="zh-TW" sz="1400" dirty="0"/>
              <a:t>Recommend</a:t>
            </a:r>
            <a:r>
              <a:rPr lang="en-US" sz="1400" dirty="0" smtClean="0"/>
              <a:t>)</a:t>
            </a:r>
          </a:p>
          <a:p>
            <a:pPr lvl="1"/>
            <a:r>
              <a:rPr lang="en-US" sz="1400" dirty="0" smtClean="0"/>
              <a:t>=</a:t>
            </a:r>
          </a:p>
          <a:p>
            <a:pPr marL="457200" lvl="1" indent="0">
              <a:buNone/>
            </a:pPr>
            <a:endParaRPr lang="en-US" sz="1400" dirty="0" smtClean="0"/>
          </a:p>
        </p:txBody>
      </p:sp>
      <p:sp>
        <p:nvSpPr>
          <p:cNvPr id="4" name="文字方塊 3"/>
          <p:cNvSpPr txBox="1"/>
          <p:nvPr/>
        </p:nvSpPr>
        <p:spPr>
          <a:xfrm>
            <a:off x="475014" y="2710502"/>
            <a:ext cx="19238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2000" b="1" dirty="0" smtClean="0">
                <a:solidFill>
                  <a:srgbClr val="92D050"/>
                </a:solidFill>
              </a:rPr>
              <a:t>?</a:t>
            </a:r>
            <a:r>
              <a:rPr kumimoji="1" lang="en-US" altLang="zh-TW" sz="2000" dirty="0" smtClean="0">
                <a:solidFill>
                  <a:srgbClr val="92D050"/>
                </a:solidFill>
              </a:rPr>
              <a:t>  Why &lt;-, not =</a:t>
            </a:r>
            <a:endParaRPr kumimoji="1" lang="zh-TW" altLang="en-US" sz="2000" dirty="0">
              <a:solidFill>
                <a:srgbClr val="92D050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475014" y="3193739"/>
            <a:ext cx="6335485" cy="18774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Binding values to function arguments</a:t>
            </a:r>
          </a:p>
          <a:p>
            <a:pPr lvl="1"/>
            <a:r>
              <a:rPr lang="en-US" altLang="zh-TW" sz="14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divide &lt;- function(numerator, denominator) { numerator/denominator }</a:t>
            </a:r>
          </a:p>
          <a:p>
            <a:pPr lvl="1"/>
            <a:r>
              <a:rPr lang="en-US" altLang="zh-TW" sz="14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divide(2,1)</a:t>
            </a:r>
          </a:p>
          <a:p>
            <a:pPr lvl="1"/>
            <a:r>
              <a:rPr lang="en-US" altLang="zh-TW" sz="14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## [1] 2</a:t>
            </a:r>
          </a:p>
          <a:p>
            <a:pPr lvl="1"/>
            <a:r>
              <a:rPr lang="en-US" altLang="zh-TW" sz="14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divide(denominator=2,numerator=1)</a:t>
            </a:r>
          </a:p>
          <a:p>
            <a:pPr lvl="1"/>
            <a:r>
              <a:rPr lang="en-US" altLang="zh-TW" sz="14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## [1] 0.5</a:t>
            </a:r>
          </a:p>
          <a:p>
            <a:pPr lvl="1"/>
            <a:r>
              <a:rPr lang="en-US" altLang="zh-TW" sz="14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divide(denominator&lt;-2,numerator&lt;-1)  # yields 2, a wrong answer</a:t>
            </a:r>
          </a:p>
          <a:p>
            <a:pPr lvl="1"/>
            <a:r>
              <a:rPr lang="en-US" altLang="zh-TW" sz="14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## [1] 2</a:t>
            </a:r>
          </a:p>
        </p:txBody>
      </p:sp>
    </p:spTree>
    <p:extLst>
      <p:ext uri="{BB962C8B-B14F-4D97-AF65-F5344CB8AC3E}">
        <p14:creationId xmlns:p14="http://schemas.microsoft.com/office/powerpoint/2010/main" val="2272995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Transforming the car data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55919"/>
          </a:xfrm>
        </p:spPr>
        <p:txBody>
          <a:bodyPr>
            <a:normAutofit fontScale="70000" lnSpcReduction="20000"/>
          </a:bodyPr>
          <a:lstStyle/>
          <a:p>
            <a:pPr lvl="1"/>
            <a:r>
              <a:rPr kumimoji="1"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for(</a:t>
            </a:r>
            <a:r>
              <a:rPr kumimoji="1" lang="en-US" altLang="zh-TW" dirty="0" err="1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i</a:t>
            </a:r>
            <a:r>
              <a:rPr kumimoji="1"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 </a:t>
            </a:r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in 1:(dim(d))[2]) {             	# Note: 1 </a:t>
            </a:r>
          </a:p>
          <a:p>
            <a:pPr lvl="1"/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  if(class(d[,</a:t>
            </a:r>
            <a:r>
              <a:rPr kumimoji="1" lang="en-US" altLang="zh-TW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i</a:t>
            </a:r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])=='character') {</a:t>
            </a:r>
          </a:p>
          <a:p>
            <a:pPr lvl="1"/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     d[,</a:t>
            </a:r>
            <a:r>
              <a:rPr kumimoji="1" lang="en-US" altLang="zh-TW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i</a:t>
            </a:r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] &lt;- </a:t>
            </a:r>
            <a:r>
              <a:rPr kumimoji="1" lang="en-US" altLang="zh-TW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as.factor</a:t>
            </a:r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(</a:t>
            </a:r>
            <a:r>
              <a:rPr kumimoji="1" lang="en-US" altLang="zh-TW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as.character</a:t>
            </a:r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(</a:t>
            </a:r>
            <a:r>
              <a:rPr kumimoji="1" lang="en-US" altLang="zh-TW" dirty="0">
                <a:solidFill>
                  <a:srgbClr val="FFC000"/>
                </a:solidFill>
              </a:rPr>
              <a:t>mapping[d[,</a:t>
            </a:r>
            <a:r>
              <a:rPr kumimoji="1" lang="en-US" altLang="zh-TW" dirty="0" err="1">
                <a:solidFill>
                  <a:srgbClr val="FFC000"/>
                </a:solidFill>
              </a:rPr>
              <a:t>i</a:t>
            </a:r>
            <a:r>
              <a:rPr kumimoji="1" lang="en-US" altLang="zh-TW" dirty="0">
                <a:solidFill>
                  <a:srgbClr val="FFC000"/>
                </a:solidFill>
              </a:rPr>
              <a:t>]]</a:t>
            </a:r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))  	# Note: 2 </a:t>
            </a:r>
          </a:p>
          <a:p>
            <a:pPr lvl="1"/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  }</a:t>
            </a:r>
          </a:p>
          <a:p>
            <a:pPr lvl="1"/>
            <a:r>
              <a:rPr kumimoji="1"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}</a:t>
            </a:r>
            <a:endParaRPr kumimoji="1" lang="en-US" altLang="zh-TW" dirty="0">
              <a:solidFill>
                <a:schemeClr val="bg1">
                  <a:lumMod val="50000"/>
                  <a:lumOff val="50000"/>
                </a:schemeClr>
              </a:solidFill>
            </a:endParaRPr>
          </a:p>
          <a:p>
            <a:pPr lvl="1"/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# Note 1: </a:t>
            </a:r>
          </a:p>
          <a:p>
            <a:pPr lvl="1"/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#   (dim(d))[2] is the number of columns </a:t>
            </a:r>
            <a:r>
              <a:rPr kumimoji="1"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  </a:t>
            </a:r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in the data frame d. </a:t>
            </a:r>
          </a:p>
          <a:p>
            <a:pPr lvl="1"/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# Note 2: </a:t>
            </a:r>
          </a:p>
          <a:p>
            <a:pPr lvl="1"/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#   Note that the indexing operator [] is </a:t>
            </a:r>
            <a:r>
              <a:rPr kumimoji="1" lang="en-US" altLang="zh-TW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vectorized</a:t>
            </a:r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. Each step in the for loop remaps an </a:t>
            </a:r>
            <a:r>
              <a:rPr kumimoji="1"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 entire </a:t>
            </a:r>
            <a:r>
              <a:rPr kumimoji="1"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column of data through our list</a:t>
            </a:r>
            <a:r>
              <a:rPr kumimoji="1"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.</a:t>
            </a:r>
          </a:p>
          <a:p>
            <a:r>
              <a:rPr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summary(</a:t>
            </a:r>
            <a:r>
              <a:rPr lang="en-US" altLang="zh-TW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d$Purpose</a:t>
            </a:r>
            <a:r>
              <a:rPr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)</a:t>
            </a:r>
            <a:endParaRPr kumimoji="1" lang="zh-TW" altLang="en-US" dirty="0">
              <a:solidFill>
                <a:schemeClr val="bg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1913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Summary of </a:t>
            </a:r>
            <a:r>
              <a:rPr lang="en-US" altLang="zh-TW" dirty="0" err="1"/>
              <a:t>Good.Loan</a:t>
            </a:r>
            <a:r>
              <a:rPr lang="en-US" altLang="zh-TW" dirty="0"/>
              <a:t> and Purpose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the </a:t>
            </a:r>
            <a:r>
              <a:rPr lang="en-US" altLang="zh-TW" dirty="0"/>
              <a:t>relation of loan type to </a:t>
            </a:r>
            <a:r>
              <a:rPr lang="en-US" altLang="zh-TW" dirty="0" smtClean="0"/>
              <a:t>loan outcome</a:t>
            </a:r>
          </a:p>
          <a:p>
            <a:r>
              <a:rPr kumimoji="1" lang="en-US" altLang="zh-TW" dirty="0"/>
              <a:t>table(</a:t>
            </a:r>
            <a:r>
              <a:rPr kumimoji="1" lang="en-US" altLang="zh-TW" dirty="0" err="1"/>
              <a:t>d$Purpose,d$Good.Loan</a:t>
            </a:r>
            <a:r>
              <a:rPr kumimoji="1" lang="en-US" altLang="zh-TW" dirty="0"/>
              <a:t>)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20209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Summary: Loading data into R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Data frames are your friend.</a:t>
            </a:r>
          </a:p>
          <a:p>
            <a:r>
              <a:rPr lang="en-US" altLang="zh-TW" dirty="0" smtClean="0"/>
              <a:t>Use </a:t>
            </a:r>
            <a:r>
              <a:rPr lang="en-US" altLang="zh-TW" dirty="0" err="1"/>
              <a:t>read_table</a:t>
            </a:r>
            <a:r>
              <a:rPr lang="en-US" altLang="zh-TW" dirty="0"/>
              <a:t>() to load small, structured datasets into R.</a:t>
            </a:r>
          </a:p>
          <a:p>
            <a:r>
              <a:rPr lang="en-US" altLang="zh-TW" dirty="0" smtClean="0"/>
              <a:t>Always </a:t>
            </a:r>
            <a:r>
              <a:rPr lang="en-US" altLang="zh-TW" dirty="0"/>
              <a:t>document data provenance.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43482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Run R script from command line</a:t>
            </a:r>
            <a:endParaRPr lang="en-US" altLang="zh-TW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week3_1.R</a:t>
            </a:r>
            <a:endParaRPr kumimoji="1" lang="en-US" altLang="zh-TW" dirty="0" smtClean="0"/>
          </a:p>
          <a:p>
            <a:r>
              <a:rPr kumimoji="1" lang="en-US" altLang="zh-TW" dirty="0" smtClean="0"/>
              <a:t>For mac:</a:t>
            </a:r>
          </a:p>
          <a:p>
            <a:pPr lvl="1"/>
            <a:r>
              <a:rPr lang="en-US" altLang="zh-TW" dirty="0"/>
              <a:t>/Library/Frameworks/</a:t>
            </a:r>
            <a:r>
              <a:rPr lang="en-US" altLang="zh-TW" dirty="0" err="1"/>
              <a:t>R.framework</a:t>
            </a:r>
            <a:r>
              <a:rPr lang="en-US" altLang="zh-TW" dirty="0"/>
              <a:t>/Resources/</a:t>
            </a:r>
            <a:r>
              <a:rPr lang="en-US" altLang="zh-TW" dirty="0" err="1"/>
              <a:t>Rscript</a:t>
            </a:r>
            <a:r>
              <a:rPr lang="en-US" altLang="zh-TW" dirty="0"/>
              <a:t> ~/Dropbox/13_NCCU/courses/</a:t>
            </a:r>
            <a:r>
              <a:rPr lang="zh-TW" altLang="en-US" dirty="0"/>
              <a:t>資料科學實務</a:t>
            </a:r>
            <a:r>
              <a:rPr lang="en-US" altLang="zh-TW" dirty="0"/>
              <a:t>_</a:t>
            </a:r>
            <a:r>
              <a:rPr lang="en-US" altLang="zh-TW" dirty="0" err="1" smtClean="0"/>
              <a:t>DataScienceInPractice</a:t>
            </a:r>
            <a:r>
              <a:rPr lang="en-US" altLang="zh-TW" dirty="0" smtClean="0"/>
              <a:t>/104.2/example/week3/week3_1.R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92281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Passing arguments to an R script from command lines</a:t>
            </a:r>
            <a:br>
              <a:rPr lang="en-US" altLang="zh-TW" dirty="0"/>
            </a:b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altLang="zh-TW" dirty="0" smtClean="0"/>
              <a:t>week3_2.R</a:t>
            </a:r>
            <a:endParaRPr kumimoji="1" lang="en-US" altLang="zh-TW" dirty="0"/>
          </a:p>
          <a:p>
            <a:r>
              <a:rPr kumimoji="1" lang="en-US" altLang="zh-TW" dirty="0"/>
              <a:t>For mac:</a:t>
            </a:r>
          </a:p>
          <a:p>
            <a:pPr lvl="1"/>
            <a:r>
              <a:rPr lang="en-US" altLang="zh-TW" dirty="0"/>
              <a:t>/Library/Frameworks/</a:t>
            </a:r>
            <a:r>
              <a:rPr lang="en-US" altLang="zh-TW" dirty="0" err="1"/>
              <a:t>R.framework</a:t>
            </a:r>
            <a:r>
              <a:rPr lang="en-US" altLang="zh-TW" dirty="0"/>
              <a:t>/Resources/</a:t>
            </a:r>
            <a:r>
              <a:rPr lang="en-US" altLang="zh-TW" dirty="0" err="1"/>
              <a:t>Rscript</a:t>
            </a:r>
            <a:r>
              <a:rPr lang="en-US" altLang="zh-TW" dirty="0"/>
              <a:t> ~/Dropbox/13_NCCU/courses/</a:t>
            </a:r>
            <a:r>
              <a:rPr lang="zh-TW" altLang="en-US" dirty="0"/>
              <a:t>資料科學實務</a:t>
            </a:r>
            <a:r>
              <a:rPr lang="en-US" altLang="zh-TW" dirty="0"/>
              <a:t>_</a:t>
            </a:r>
            <a:r>
              <a:rPr lang="en-US" altLang="zh-TW" dirty="0" err="1" smtClean="0"/>
              <a:t>DataScienceInPractice</a:t>
            </a:r>
            <a:r>
              <a:rPr lang="en-US" altLang="zh-TW" dirty="0" smtClean="0"/>
              <a:t>/104.2/example/week3/week3_2.R </a:t>
            </a:r>
            <a:r>
              <a:rPr lang="en-US" altLang="zh-TW" dirty="0"/>
              <a:t>~/Dropbox/13_NCCU/courses/</a:t>
            </a:r>
            <a:r>
              <a:rPr lang="zh-TW" altLang="en-US" dirty="0"/>
              <a:t>資料科學實務</a:t>
            </a:r>
            <a:r>
              <a:rPr lang="en-US" altLang="zh-TW"/>
              <a:t>_</a:t>
            </a:r>
            <a:r>
              <a:rPr lang="en-US" altLang="zh-TW" smtClean="0"/>
              <a:t>DataScienceInPractice/104.2/example/week3/week3_2.R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75682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Documentation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199" y="1600200"/>
            <a:ext cx="3948545" cy="4525963"/>
          </a:xfrm>
        </p:spPr>
        <p:txBody>
          <a:bodyPr anchor="t">
            <a:normAutofit/>
          </a:bodyPr>
          <a:lstStyle/>
          <a:p>
            <a:r>
              <a:rPr lang="en-US" altLang="zh-TW" sz="2400" dirty="0"/>
              <a:t> running </a:t>
            </a:r>
            <a:r>
              <a:rPr lang="en-US" altLang="zh-TW" sz="2400" dirty="0" smtClean="0"/>
              <a:t>documentation</a:t>
            </a:r>
          </a:p>
          <a:p>
            <a:pPr lvl="1"/>
            <a:r>
              <a:rPr lang="en-US" altLang="zh-TW" sz="2000" dirty="0"/>
              <a:t> the form of code </a:t>
            </a:r>
            <a:r>
              <a:rPr lang="en-US" altLang="zh-TW" sz="2000" dirty="0" smtClean="0"/>
              <a:t>comment</a:t>
            </a:r>
          </a:p>
          <a:p>
            <a:r>
              <a:rPr lang="en-US" altLang="zh-TW" sz="2400" dirty="0"/>
              <a:t> milestone/checkpoint documentation</a:t>
            </a:r>
            <a:endParaRPr kumimoji="1" lang="zh-TW" altLang="en-US" sz="2400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4809" y="1837056"/>
            <a:ext cx="4417621" cy="440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577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/>
              <a:t>Which comment is useful?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333006"/>
            <a:ext cx="8229600" cy="2544288"/>
          </a:xfrm>
        </p:spPr>
        <p:txBody>
          <a:bodyPr anchor="t">
            <a:noAutofit/>
          </a:bodyPr>
          <a:lstStyle/>
          <a:p>
            <a:pPr>
              <a:lnSpc>
                <a:spcPct val="100000"/>
              </a:lnSpc>
            </a:pPr>
            <a:r>
              <a:rPr kumimoji="1" lang="en-US" altLang="zh-TW" sz="14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# </a:t>
            </a:r>
            <a:r>
              <a:rPr kumimoji="1" lang="en-US" altLang="zh-TW" sz="1400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Return </a:t>
            </a:r>
            <a:r>
              <a:rPr kumimoji="1" lang="en-US" altLang="zh-TW" sz="14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the pseudo logarithm of x, which is close </a:t>
            </a:r>
            <a:r>
              <a:rPr kumimoji="1" lang="en-US" altLang="zh-TW" sz="1400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to</a:t>
            </a:r>
          </a:p>
          <a:p>
            <a:pPr>
              <a:lnSpc>
                <a:spcPct val="100000"/>
              </a:lnSpc>
            </a:pPr>
            <a:r>
              <a:rPr kumimoji="1" lang="en-US" altLang="zh-TW" sz="1400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# sign(x)*log10(abs(x)) for x such that abs(x) is large and </a:t>
            </a:r>
            <a:r>
              <a:rPr kumimoji="1" lang="en-US" altLang="zh-TW" sz="14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doesn't "blow up" near zero.  </a:t>
            </a:r>
            <a:endParaRPr kumimoji="1" lang="en-US" altLang="zh-TW" sz="1400" dirty="0" smtClean="0">
              <a:solidFill>
                <a:schemeClr val="bg1">
                  <a:lumMod val="50000"/>
                  <a:lumOff val="50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kumimoji="1" lang="en-US" altLang="zh-TW" sz="1400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# Useful</a:t>
            </a:r>
            <a:r>
              <a:rPr kumimoji="1" lang="en-US" altLang="zh-TW" sz="14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</a:t>
            </a:r>
            <a:r>
              <a:rPr kumimoji="1" lang="en-US" altLang="zh-TW" sz="1400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for </a:t>
            </a:r>
            <a:r>
              <a:rPr kumimoji="1" lang="en-US" altLang="zh-TW" sz="14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transforming wide-range variables that may be </a:t>
            </a:r>
            <a:r>
              <a:rPr kumimoji="1" lang="en-US" altLang="zh-TW" sz="1400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negative (like </a:t>
            </a:r>
            <a:r>
              <a:rPr kumimoji="1" lang="en-US" altLang="zh-TW" sz="14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profit/loss).</a:t>
            </a:r>
          </a:p>
          <a:p>
            <a:pPr>
              <a:lnSpc>
                <a:spcPct val="100000"/>
              </a:lnSpc>
            </a:pPr>
            <a:r>
              <a:rPr kumimoji="1" lang="en-US" altLang="zh-TW" sz="14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# See: http://</a:t>
            </a:r>
            <a:r>
              <a:rPr kumimoji="1" lang="en-US" altLang="zh-TW" sz="1400" dirty="0" err="1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www.win-vector.com</a:t>
            </a:r>
            <a:r>
              <a:rPr kumimoji="1" lang="en-US" altLang="zh-TW" sz="1400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/blog/2012/03/modeling-trick-the-signed-pseudo-logarithm</a:t>
            </a:r>
            <a:r>
              <a:rPr kumimoji="1" lang="en-US" altLang="zh-TW" sz="14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/</a:t>
            </a:r>
          </a:p>
          <a:p>
            <a:pPr>
              <a:lnSpc>
                <a:spcPct val="100000"/>
              </a:lnSpc>
            </a:pPr>
            <a:r>
              <a:rPr kumimoji="1" lang="en-US" altLang="zh-TW" sz="14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# </a:t>
            </a:r>
            <a:r>
              <a:rPr kumimoji="1" lang="en-US" altLang="zh-TW" sz="1400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NB</a:t>
            </a:r>
            <a:r>
              <a:rPr kumimoji="1" lang="en-US" altLang="zh-TW" sz="14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: This transform has the undesirable property of making most</a:t>
            </a:r>
          </a:p>
          <a:p>
            <a:pPr>
              <a:lnSpc>
                <a:spcPct val="100000"/>
              </a:lnSpc>
            </a:pPr>
            <a:r>
              <a:rPr kumimoji="1" lang="en-US" altLang="zh-TW" sz="14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# signed distributions appear bimodal around the origin, no matter</a:t>
            </a:r>
          </a:p>
          <a:p>
            <a:pPr>
              <a:lnSpc>
                <a:spcPct val="100000"/>
              </a:lnSpc>
            </a:pPr>
            <a:r>
              <a:rPr kumimoji="1" lang="en-US" altLang="zh-TW" sz="14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# what the underlying distribution really looks like.</a:t>
            </a:r>
          </a:p>
          <a:p>
            <a:pPr>
              <a:lnSpc>
                <a:spcPct val="100000"/>
              </a:lnSpc>
            </a:pPr>
            <a:r>
              <a:rPr kumimoji="1" lang="en-US" altLang="zh-TW" sz="14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# The argument x is assumed be numeric and can be a vector.</a:t>
            </a:r>
          </a:p>
          <a:p>
            <a:pPr>
              <a:lnSpc>
                <a:spcPct val="100000"/>
              </a:lnSpc>
            </a:pPr>
            <a:r>
              <a:rPr kumimoji="1" lang="en-US" altLang="zh-TW" sz="14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pseudoLog10 &lt;- function(x) { </a:t>
            </a:r>
            <a:r>
              <a:rPr kumimoji="1" lang="en-US" altLang="zh-TW" sz="14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asinh</a:t>
            </a:r>
            <a:r>
              <a:rPr kumimoji="1" lang="en-US" altLang="zh-TW" sz="14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(x/2)/log(10) }</a:t>
            </a:r>
            <a:endParaRPr kumimoji="1" lang="zh-TW" altLang="en-US" sz="1400" dirty="0">
              <a:solidFill>
                <a:schemeClr val="bg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" name="內容版面配置區 2"/>
          <p:cNvSpPr txBox="1">
            <a:spLocks/>
          </p:cNvSpPr>
          <p:nvPr/>
        </p:nvSpPr>
        <p:spPr>
          <a:xfrm>
            <a:off x="457200" y="3924798"/>
            <a:ext cx="8229600" cy="266601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42900" indent="-3429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kumimoji="1" lang="en-US" altLang="zh-TW" sz="1400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#######################################</a:t>
            </a:r>
          </a:p>
          <a:p>
            <a:pPr>
              <a:lnSpc>
                <a:spcPct val="100000"/>
              </a:lnSpc>
            </a:pPr>
            <a:r>
              <a:rPr kumimoji="1" lang="en-US" altLang="zh-TW" sz="1400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# Function: </a:t>
            </a:r>
            <a:r>
              <a:rPr kumimoji="1" lang="en-US" altLang="zh-TW" sz="1400" dirty="0" err="1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addone</a:t>
            </a:r>
            <a:endParaRPr kumimoji="1" lang="en-US" altLang="zh-TW" sz="1400" dirty="0" smtClean="0">
              <a:solidFill>
                <a:schemeClr val="bg1">
                  <a:lumMod val="50000"/>
                  <a:lumOff val="50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kumimoji="1" lang="en-US" altLang="zh-TW" sz="1400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# Author: John Mount</a:t>
            </a:r>
          </a:p>
          <a:p>
            <a:pPr>
              <a:lnSpc>
                <a:spcPct val="100000"/>
              </a:lnSpc>
            </a:pPr>
            <a:r>
              <a:rPr kumimoji="1" lang="en-US" altLang="zh-TW" sz="1400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# Version: 1.3.11</a:t>
            </a:r>
          </a:p>
          <a:p>
            <a:pPr>
              <a:lnSpc>
                <a:spcPct val="100000"/>
              </a:lnSpc>
            </a:pPr>
            <a:r>
              <a:rPr kumimoji="1" lang="en-US" altLang="zh-TW" sz="1400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# Location: </a:t>
            </a:r>
            <a:r>
              <a:rPr kumimoji="1" lang="en-US" altLang="zh-TW" sz="1400" dirty="0" err="1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RSource</a:t>
            </a:r>
            <a:r>
              <a:rPr kumimoji="1" lang="en-US" altLang="zh-TW" sz="1400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/</a:t>
            </a:r>
            <a:r>
              <a:rPr kumimoji="1" lang="en-US" altLang="zh-TW" sz="1400" dirty="0" err="1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helperFns</a:t>
            </a:r>
            <a:r>
              <a:rPr kumimoji="1" lang="en-US" altLang="zh-TW" sz="1400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/</a:t>
            </a:r>
            <a:r>
              <a:rPr kumimoji="1" lang="en-US" altLang="zh-TW" sz="1400" dirty="0" err="1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addone.R</a:t>
            </a:r>
            <a:endParaRPr kumimoji="1" lang="en-US" altLang="zh-TW" sz="1400" dirty="0" smtClean="0">
              <a:solidFill>
                <a:schemeClr val="bg1">
                  <a:lumMod val="50000"/>
                  <a:lumOff val="50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kumimoji="1" lang="en-US" altLang="zh-TW" sz="1400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# Date: 10/31/13</a:t>
            </a:r>
          </a:p>
          <a:p>
            <a:pPr>
              <a:lnSpc>
                <a:spcPct val="100000"/>
              </a:lnSpc>
            </a:pPr>
            <a:r>
              <a:rPr kumimoji="1" lang="en-US" altLang="zh-TW" sz="1400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# Arguments: x</a:t>
            </a:r>
          </a:p>
          <a:p>
            <a:pPr>
              <a:lnSpc>
                <a:spcPct val="100000"/>
              </a:lnSpc>
            </a:pPr>
            <a:r>
              <a:rPr kumimoji="1" lang="en-US" altLang="zh-TW" sz="1400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# Purpose: Adds one</a:t>
            </a:r>
          </a:p>
          <a:p>
            <a:pPr>
              <a:lnSpc>
                <a:spcPct val="100000"/>
              </a:lnSpc>
            </a:pPr>
            <a:r>
              <a:rPr kumimoji="1" lang="en-US" altLang="zh-TW" sz="1400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#######################################</a:t>
            </a:r>
          </a:p>
          <a:p>
            <a:pPr>
              <a:lnSpc>
                <a:spcPct val="100000"/>
              </a:lnSpc>
            </a:pPr>
            <a:r>
              <a:rPr kumimoji="1" lang="en-US" altLang="zh-TW" sz="1400" dirty="0" err="1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addone</a:t>
            </a:r>
            <a:r>
              <a:rPr kumimoji="1" lang="en-US" altLang="zh-TW" sz="1400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 &lt;- function(x) { x + 1 }</a:t>
            </a:r>
            <a:endParaRPr kumimoji="1" lang="zh-TW" altLang="en-US" sz="1400" dirty="0">
              <a:solidFill>
                <a:schemeClr val="bg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 rot="16200000">
            <a:off x="-765961" y="2315092"/>
            <a:ext cx="20826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effective comments</a:t>
            </a:r>
            <a:endParaRPr lang="zh-TW" altLang="en-US" dirty="0"/>
          </a:p>
        </p:txBody>
      </p:sp>
      <p:sp>
        <p:nvSpPr>
          <p:cNvPr id="6" name="矩形 5"/>
          <p:cNvSpPr/>
          <p:nvPr/>
        </p:nvSpPr>
        <p:spPr>
          <a:xfrm rot="16200000">
            <a:off x="-707452" y="4961312"/>
            <a:ext cx="19656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Useless </a:t>
            </a:r>
            <a:r>
              <a:rPr lang="en-US" altLang="zh-TW" dirty="0" smtClean="0"/>
              <a:t>comments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27950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5" grpId="0"/>
      <p:bldP spid="6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 smtClean="0"/>
              <a:t>How to write effective comments?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altLang="zh-TW" dirty="0"/>
              <a:t>Good comments include </a:t>
            </a:r>
            <a:endParaRPr lang="en-US" altLang="zh-TW" dirty="0" smtClean="0"/>
          </a:p>
          <a:p>
            <a:pPr lvl="1"/>
            <a:r>
              <a:rPr lang="en-US" altLang="zh-TW" dirty="0" smtClean="0"/>
              <a:t>what </a:t>
            </a:r>
            <a:r>
              <a:rPr lang="en-US" altLang="zh-TW" dirty="0"/>
              <a:t>the function </a:t>
            </a:r>
            <a:r>
              <a:rPr lang="en-US" altLang="zh-TW" dirty="0" smtClean="0"/>
              <a:t>does</a:t>
            </a:r>
          </a:p>
          <a:p>
            <a:pPr lvl="1"/>
            <a:r>
              <a:rPr lang="en-US" altLang="zh-TW" dirty="0" smtClean="0"/>
              <a:t>what </a:t>
            </a:r>
            <a:r>
              <a:rPr lang="en-US" altLang="zh-TW" dirty="0"/>
              <a:t>types arguments are </a:t>
            </a:r>
            <a:r>
              <a:rPr lang="en-US" altLang="zh-TW" dirty="0" smtClean="0"/>
              <a:t>expected to be : </a:t>
            </a:r>
            <a:r>
              <a:rPr lang="en-US" altLang="zh-TW" dirty="0"/>
              <a:t>It’s critical to know if a function works correctly on lists, data frame </a:t>
            </a:r>
            <a:r>
              <a:rPr lang="en-US" altLang="zh-TW" dirty="0" smtClean="0"/>
              <a:t>rows, vectors</a:t>
            </a:r>
            <a:r>
              <a:rPr lang="en-US" altLang="zh-TW" dirty="0"/>
              <a:t>, and so on.</a:t>
            </a:r>
            <a:endParaRPr lang="en-US" altLang="zh-TW" dirty="0" smtClean="0"/>
          </a:p>
          <a:p>
            <a:pPr lvl="1"/>
            <a:r>
              <a:rPr lang="en-US" altLang="zh-TW" dirty="0" smtClean="0"/>
              <a:t>limits </a:t>
            </a:r>
            <a:r>
              <a:rPr lang="en-US" altLang="zh-TW" dirty="0"/>
              <a:t>of </a:t>
            </a:r>
            <a:r>
              <a:rPr lang="en-US" altLang="zh-TW" dirty="0" smtClean="0"/>
              <a:t>domain</a:t>
            </a:r>
          </a:p>
          <a:p>
            <a:pPr lvl="1"/>
            <a:r>
              <a:rPr lang="en-US" altLang="zh-TW" dirty="0" smtClean="0"/>
              <a:t>why </a:t>
            </a:r>
            <a:r>
              <a:rPr lang="en-US" altLang="zh-TW" dirty="0"/>
              <a:t>you should care about the </a:t>
            </a:r>
            <a:r>
              <a:rPr lang="en-US" altLang="zh-TW" dirty="0" smtClean="0"/>
              <a:t>function</a:t>
            </a:r>
          </a:p>
          <a:p>
            <a:pPr lvl="1"/>
            <a:r>
              <a:rPr lang="en-US" altLang="zh-TW" dirty="0" smtClean="0"/>
              <a:t>where </a:t>
            </a:r>
            <a:r>
              <a:rPr lang="en-US" altLang="zh-TW" dirty="0"/>
              <a:t>it’s from.</a:t>
            </a:r>
          </a:p>
          <a:p>
            <a:r>
              <a:rPr lang="en-US" altLang="zh-TW" dirty="0"/>
              <a:t>Of critical importance are any NB  (nota bene  or note well ) or TODO  notes. It’s vastly </a:t>
            </a:r>
            <a:r>
              <a:rPr lang="en-US" altLang="zh-TW" dirty="0" smtClean="0"/>
              <a:t>more important </a:t>
            </a:r>
            <a:r>
              <a:rPr lang="en-US" altLang="zh-TW" dirty="0"/>
              <a:t>to document any unexpected features or limitations in your code than </a:t>
            </a:r>
            <a:r>
              <a:rPr lang="en-US" altLang="zh-TW" dirty="0" smtClean="0"/>
              <a:t>to try </a:t>
            </a:r>
            <a:r>
              <a:rPr lang="en-US" altLang="zh-TW" dirty="0"/>
              <a:t>to explain the obvious.</a:t>
            </a:r>
            <a:endParaRPr kumimoji="1" lang="zh-TW" altLang="en-US" dirty="0">
              <a:solidFill>
                <a:schemeClr val="bg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418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Worse than useless comment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# adds one</a:t>
            </a:r>
          </a:p>
          <a:p>
            <a:r>
              <a:rPr kumimoji="1" lang="en-US" altLang="zh-TW" dirty="0" err="1"/>
              <a:t>addtwo</a:t>
            </a:r>
            <a:r>
              <a:rPr kumimoji="1" lang="en-US" altLang="zh-TW" dirty="0"/>
              <a:t> &lt;- function(x) { x + 2 }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43492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kumimoji="1" lang="en-US" altLang="zh-TW" sz="4000" smtClean="0"/>
              <a:t>First: </a:t>
            </a:r>
            <a:r>
              <a:rPr lang="en-US" altLang="zh-TW" sz="4000"/>
              <a:t>CHOOSING A PROJECT DIRECTORY STRUCTURE</a:t>
            </a:r>
            <a:endParaRPr kumimoji="1" lang="zh-TW" altLang="en-US" sz="4000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99591"/>
            <a:ext cx="9144000" cy="4719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247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TW" dirty="0"/>
              <a:t>x</a:t>
            </a:r>
            <a:r>
              <a:rPr kumimoji="1" lang="en-US" altLang="zh-TW" dirty="0" smtClean="0"/>
              <a:t>&lt;-5 vs x&lt;&lt;-5</a:t>
            </a:r>
            <a:r>
              <a:rPr kumimoji="1" lang="en-US" altLang="zh-TW" dirty="0"/>
              <a:t/>
            </a:r>
            <a:br>
              <a:rPr kumimoji="1" lang="en-US" altLang="zh-TW" dirty="0"/>
            </a:b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altLang="zh-TW" dirty="0"/>
              <a:t>Demonstrating side effects</a:t>
            </a:r>
          </a:p>
          <a:p>
            <a:pPr lvl="1"/>
            <a:r>
              <a:rPr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x&lt;-1</a:t>
            </a:r>
          </a:p>
          <a:p>
            <a:pPr lvl="1"/>
            <a:r>
              <a:rPr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good &lt;- function() { x &lt;- 5}</a:t>
            </a:r>
          </a:p>
          <a:p>
            <a:pPr lvl="1"/>
            <a:r>
              <a:rPr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good()</a:t>
            </a:r>
          </a:p>
          <a:p>
            <a:pPr lvl="1"/>
            <a:r>
              <a:rPr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print(x)</a:t>
            </a:r>
          </a:p>
          <a:p>
            <a:pPr lvl="1"/>
            <a:r>
              <a:rPr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## [1] 1</a:t>
            </a:r>
          </a:p>
          <a:p>
            <a:pPr lvl="1"/>
            <a:r>
              <a:rPr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bad &lt;- function() { x &lt;&lt;- 5}</a:t>
            </a:r>
          </a:p>
          <a:p>
            <a:pPr lvl="1"/>
            <a:r>
              <a:rPr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bad()</a:t>
            </a:r>
          </a:p>
          <a:p>
            <a:pPr lvl="1"/>
            <a:r>
              <a:rPr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print(x)</a:t>
            </a:r>
          </a:p>
          <a:p>
            <a:pPr lvl="1"/>
            <a:r>
              <a:rPr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## [1] </a:t>
            </a:r>
            <a:r>
              <a:rPr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5</a:t>
            </a:r>
            <a:endParaRPr lang="en-US" altLang="zh-TW" dirty="0">
              <a:solidFill>
                <a:schemeClr val="bg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3610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zh-TW" sz="4000" dirty="0"/>
              <a:t>Using version control to record history</a:t>
            </a:r>
            <a:endParaRPr kumimoji="1" lang="zh-TW" altLang="en-US" sz="4000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6312" y="1227074"/>
            <a:ext cx="4631376" cy="5330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689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kumimoji="1" lang="en-US" altLang="zh-TW" sz="3200" dirty="0"/>
              <a:t>source code management system</a:t>
            </a:r>
            <a:endParaRPr kumimoji="1" lang="zh-TW" altLang="en-US" sz="32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TW" dirty="0" smtClean="0"/>
              <a:t>a distributed version control</a:t>
            </a:r>
            <a:r>
              <a:rPr lang="en-US" altLang="zh-TW" dirty="0"/>
              <a:t> </a:t>
            </a:r>
            <a:r>
              <a:rPr lang="en-US" altLang="zh-TW" dirty="0" smtClean="0"/>
              <a:t>system</a:t>
            </a:r>
          </a:p>
          <a:p>
            <a:r>
              <a:rPr lang="en-US" altLang="zh-TW" dirty="0"/>
              <a:t>The development of </a:t>
            </a:r>
            <a:r>
              <a:rPr lang="en-US" altLang="zh-TW" dirty="0" err="1"/>
              <a:t>Git</a:t>
            </a:r>
            <a:r>
              <a:rPr lang="en-US" altLang="zh-TW" dirty="0"/>
              <a:t> began on 3 April </a:t>
            </a:r>
            <a:r>
              <a:rPr lang="en-US" altLang="zh-TW" dirty="0" smtClean="0"/>
              <a:t>2005</a:t>
            </a:r>
          </a:p>
          <a:p>
            <a:r>
              <a:rPr lang="en-US" altLang="zh-TW" dirty="0"/>
              <a:t>Torvalds quipped about the name </a:t>
            </a:r>
            <a:r>
              <a:rPr lang="en-US" altLang="zh-TW" i="1" dirty="0"/>
              <a:t>git</a:t>
            </a:r>
            <a:r>
              <a:rPr lang="en-US" altLang="zh-TW" dirty="0"/>
              <a:t>, which is British English slang meaning "unpleasant </a:t>
            </a:r>
            <a:r>
              <a:rPr lang="en-US" altLang="zh-TW" dirty="0" smtClean="0"/>
              <a:t>person”.</a:t>
            </a:r>
          </a:p>
          <a:p>
            <a:r>
              <a:rPr kumimoji="1" lang="en-US" altLang="zh-TW" dirty="0" smtClean="0"/>
              <a:t>http</a:t>
            </a:r>
            <a:r>
              <a:rPr kumimoji="1" lang="en-US" altLang="zh-TW" dirty="0"/>
              <a:t>://</a:t>
            </a:r>
            <a:r>
              <a:rPr kumimoji="1" lang="en-US" altLang="zh-TW" dirty="0" err="1"/>
              <a:t>git-scm.com</a:t>
            </a:r>
            <a:r>
              <a:rPr kumimoji="1" lang="en-US" altLang="zh-TW" dirty="0"/>
              <a:t>/video/what-is-</a:t>
            </a:r>
            <a:r>
              <a:rPr kumimoji="1" lang="en-US" altLang="zh-TW" dirty="0" err="1"/>
              <a:t>git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2357" y="248572"/>
            <a:ext cx="2493818" cy="1042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652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zh-TW" sz="3600" dirty="0"/>
              <a:t>STARTING A GIT PROJECT USING THE COMMAND LINE</a:t>
            </a:r>
            <a:endParaRPr kumimoji="1" lang="zh-TW" altLang="en-US" sz="36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600200"/>
            <a:ext cx="8330540" cy="4800600"/>
          </a:xfrm>
        </p:spPr>
        <p:txBody>
          <a:bodyPr>
            <a:normAutofit fontScale="70000" lnSpcReduction="20000"/>
          </a:bodyPr>
          <a:lstStyle/>
          <a:p>
            <a:r>
              <a:rPr kumimoji="1" lang="en-US" altLang="zh-TW" dirty="0" smtClean="0"/>
              <a:t>Create folder</a:t>
            </a:r>
          </a:p>
          <a:p>
            <a:pPr lvl="1"/>
            <a:r>
              <a:rPr kumimoji="1" lang="en-US" altLang="zh-TW" dirty="0" smtClean="0"/>
              <a:t>Homework1</a:t>
            </a:r>
          </a:p>
          <a:p>
            <a:pPr lvl="2"/>
            <a:r>
              <a:rPr kumimoji="1" lang="en-US" altLang="zh-TW" dirty="0" smtClean="0"/>
              <a:t>Data</a:t>
            </a:r>
          </a:p>
          <a:p>
            <a:pPr lvl="2"/>
            <a:r>
              <a:rPr kumimoji="1" lang="en-US" altLang="zh-TW" dirty="0" smtClean="0"/>
              <a:t>Scripts</a:t>
            </a:r>
          </a:p>
          <a:p>
            <a:pPr lvl="2"/>
            <a:r>
              <a:rPr kumimoji="1" lang="en-US" altLang="zh-TW" dirty="0" smtClean="0"/>
              <a:t>Derived</a:t>
            </a:r>
          </a:p>
          <a:p>
            <a:pPr lvl="2"/>
            <a:r>
              <a:rPr kumimoji="1" lang="en-US" altLang="zh-TW" dirty="0" smtClean="0"/>
              <a:t>Results</a:t>
            </a:r>
          </a:p>
          <a:p>
            <a:r>
              <a:rPr kumimoji="1" lang="en-US" altLang="zh-TW" dirty="0" err="1" smtClean="0"/>
              <a:t>git</a:t>
            </a:r>
            <a:r>
              <a:rPr kumimoji="1" lang="en-US" altLang="zh-TW" dirty="0" smtClean="0"/>
              <a:t> </a:t>
            </a:r>
            <a:r>
              <a:rPr kumimoji="1" lang="en-US" altLang="zh-TW" dirty="0" err="1" smtClean="0"/>
              <a:t>init</a:t>
            </a:r>
            <a:r>
              <a:rPr kumimoji="1" lang="en-US" altLang="zh-TW" dirty="0" smtClean="0"/>
              <a:t> .</a:t>
            </a:r>
          </a:p>
          <a:p>
            <a:r>
              <a:rPr lang="en-US" altLang="zh-TW" dirty="0" err="1"/>
              <a:t>git</a:t>
            </a:r>
            <a:r>
              <a:rPr lang="en-US" altLang="zh-TW" dirty="0"/>
              <a:t> </a:t>
            </a:r>
            <a:r>
              <a:rPr lang="en-US" altLang="zh-TW" dirty="0" err="1"/>
              <a:t>config</a:t>
            </a:r>
            <a:r>
              <a:rPr lang="en-US" altLang="zh-TW" dirty="0"/>
              <a:t> --global </a:t>
            </a:r>
            <a:r>
              <a:rPr lang="en-US" altLang="zh-TW" dirty="0" err="1"/>
              <a:t>user.name</a:t>
            </a:r>
            <a:r>
              <a:rPr lang="en-US" altLang="zh-TW" dirty="0"/>
              <a:t> "</a:t>
            </a:r>
            <a:r>
              <a:rPr lang="en-US" altLang="zh-TW" dirty="0" err="1" smtClean="0"/>
              <a:t>jia-ming.chang</a:t>
            </a:r>
            <a:r>
              <a:rPr lang="en-US" altLang="zh-TW" dirty="0" smtClean="0"/>
              <a:t>”</a:t>
            </a:r>
          </a:p>
          <a:p>
            <a:r>
              <a:rPr lang="en-US" altLang="zh-TW" dirty="0" err="1"/>
              <a:t>git</a:t>
            </a:r>
            <a:r>
              <a:rPr lang="en-US" altLang="zh-TW" dirty="0"/>
              <a:t> </a:t>
            </a:r>
            <a:r>
              <a:rPr lang="en-US" altLang="zh-TW" dirty="0" err="1"/>
              <a:t>config</a:t>
            </a:r>
            <a:r>
              <a:rPr lang="en-US" altLang="zh-TW" dirty="0"/>
              <a:t> --global </a:t>
            </a:r>
            <a:r>
              <a:rPr lang="en-US" altLang="zh-TW" dirty="0" err="1"/>
              <a:t>user.email</a:t>
            </a:r>
            <a:r>
              <a:rPr lang="en-US" altLang="zh-TW" dirty="0"/>
              <a:t> </a:t>
            </a:r>
            <a:r>
              <a:rPr lang="en-US" altLang="zh-TW" dirty="0" err="1"/>
              <a:t>chang.jiaming@gmail.com</a:t>
            </a:r>
            <a:endParaRPr kumimoji="1" lang="en-US" altLang="zh-TW" dirty="0" smtClean="0"/>
          </a:p>
          <a:p>
            <a:r>
              <a:rPr kumimoji="1" lang="en-US" altLang="zh-TW" dirty="0" err="1" smtClean="0"/>
              <a:t>git</a:t>
            </a:r>
            <a:r>
              <a:rPr kumimoji="1" lang="en-US" altLang="zh-TW" dirty="0" smtClean="0"/>
              <a:t> status</a:t>
            </a:r>
          </a:p>
          <a:p>
            <a:endParaRPr kumimoji="1"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76895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zh-TW" sz="4000"/>
              <a:t>STARTING A GIT PROJECT USING THE COMMAND LINE</a:t>
            </a:r>
            <a:endParaRPr kumimoji="1" lang="zh-TW" altLang="en-US" sz="36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kumimoji="1" lang="en-US" altLang="zh-TW" dirty="0" err="1" smtClean="0"/>
              <a:t>cp</a:t>
            </a:r>
            <a:r>
              <a:rPr kumimoji="1" lang="en-US" altLang="zh-TW" dirty="0" smtClean="0"/>
              <a:t> example/week3_2.R Scripts/.</a:t>
            </a:r>
          </a:p>
          <a:p>
            <a:r>
              <a:rPr kumimoji="1" lang="en-US" altLang="zh-TW" dirty="0" smtClean="0"/>
              <a:t>touch Derived/</a:t>
            </a:r>
            <a:r>
              <a:rPr kumimoji="1" lang="en-US" altLang="zh-TW" dirty="0" err="1" smtClean="0"/>
              <a:t>tmp</a:t>
            </a:r>
            <a:endParaRPr kumimoji="1" lang="en-US" altLang="zh-TW" dirty="0" smtClean="0"/>
          </a:p>
          <a:p>
            <a:r>
              <a:rPr kumimoji="1" lang="en-US" altLang="zh-TW" dirty="0" err="1" smtClean="0"/>
              <a:t>git</a:t>
            </a:r>
            <a:r>
              <a:rPr kumimoji="1" lang="en-US" altLang="zh-TW" dirty="0" smtClean="0"/>
              <a:t> </a:t>
            </a:r>
            <a:r>
              <a:rPr kumimoji="1" lang="en-US" altLang="zh-TW" dirty="0"/>
              <a:t>status</a:t>
            </a:r>
          </a:p>
          <a:p>
            <a:r>
              <a:rPr lang="en-US" altLang="zh-TW" dirty="0"/>
              <a:t>vi .</a:t>
            </a:r>
            <a:r>
              <a:rPr lang="en-US" altLang="zh-TW" dirty="0" err="1"/>
              <a:t>gitignore</a:t>
            </a:r>
            <a:endParaRPr kumimoji="1" lang="en-US" altLang="zh-TW" dirty="0" smtClean="0"/>
          </a:p>
          <a:p>
            <a:r>
              <a:rPr kumimoji="1" lang="en-US" altLang="zh-TW" dirty="0" err="1"/>
              <a:t>git</a:t>
            </a:r>
            <a:r>
              <a:rPr kumimoji="1" lang="en-US" altLang="zh-TW" dirty="0"/>
              <a:t> status</a:t>
            </a:r>
            <a:endParaRPr kumimoji="1" lang="en-US" altLang="zh-TW" dirty="0" smtClean="0"/>
          </a:p>
          <a:p>
            <a:endParaRPr kumimoji="1" lang="en-US" altLang="zh-TW" dirty="0"/>
          </a:p>
          <a:p>
            <a:endParaRPr kumimoji="1" lang="en-US" altLang="zh-TW" dirty="0" smtClean="0"/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43702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zh-TW" sz="2800"/>
              <a:t>USING ADD/COMMIT PAIRS TO CHECKPOINT WORK</a:t>
            </a:r>
            <a:endParaRPr kumimoji="1" lang="zh-TW" altLang="en-US" sz="28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028700"/>
            <a:ext cx="8378042" cy="5063342"/>
          </a:xfrm>
        </p:spPr>
        <p:txBody>
          <a:bodyPr anchor="t">
            <a:normAutofit fontScale="40000" lnSpcReduction="20000"/>
          </a:bodyPr>
          <a:lstStyle/>
          <a:p>
            <a:r>
              <a:rPr lang="en-US" altLang="zh-TW" dirty="0" err="1"/>
              <a:t>git</a:t>
            </a:r>
            <a:r>
              <a:rPr lang="en-US" altLang="zh-TW" dirty="0"/>
              <a:t> add -A </a:t>
            </a:r>
            <a:r>
              <a:rPr lang="en-US" altLang="zh-TW" dirty="0" smtClean="0"/>
              <a:t>.</a:t>
            </a:r>
          </a:p>
          <a:p>
            <a:r>
              <a:rPr lang="en-US" altLang="zh-TW" dirty="0" err="1"/>
              <a:t>git</a:t>
            </a:r>
            <a:r>
              <a:rPr lang="en-US" altLang="zh-TW" dirty="0"/>
              <a:t> commit -m "include template file for </a:t>
            </a:r>
            <a:r>
              <a:rPr lang="en-US" altLang="zh-TW" dirty="0" smtClean="0"/>
              <a:t>homework1”</a:t>
            </a:r>
          </a:p>
          <a:p>
            <a:pPr lvl="1"/>
            <a:r>
              <a:rPr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Committer: </a:t>
            </a:r>
            <a:r>
              <a:rPr lang="zh-TW" altLang="en-US" dirty="0">
                <a:solidFill>
                  <a:schemeClr val="bg1">
                    <a:lumMod val="50000"/>
                    <a:lumOff val="50000"/>
                  </a:schemeClr>
                </a:solidFill>
              </a:rPr>
              <a:t>山小王 </a:t>
            </a:r>
            <a:r>
              <a:rPr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&lt;</a:t>
            </a:r>
            <a:r>
              <a:rPr lang="en-US" altLang="zh-TW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jiaming@jia-mingchangde-iMac.local</a:t>
            </a:r>
            <a:r>
              <a:rPr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&gt;</a:t>
            </a:r>
          </a:p>
          <a:p>
            <a:pPr lvl="1"/>
            <a:r>
              <a:rPr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Your name and email address were configured automatically based</a:t>
            </a:r>
          </a:p>
          <a:p>
            <a:pPr lvl="1"/>
            <a:r>
              <a:rPr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on your username and hostname. Please check that they are accurate.</a:t>
            </a:r>
          </a:p>
          <a:p>
            <a:pPr lvl="1"/>
            <a:r>
              <a:rPr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You can suppress this message by setting them explicitly. Run the</a:t>
            </a:r>
          </a:p>
          <a:p>
            <a:pPr lvl="1"/>
            <a:r>
              <a:rPr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following command and follow the instructions in your editor to edit</a:t>
            </a:r>
          </a:p>
          <a:p>
            <a:pPr lvl="1"/>
            <a:r>
              <a:rPr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your configuration file:</a:t>
            </a:r>
          </a:p>
          <a:p>
            <a:pPr lvl="1"/>
            <a:endParaRPr lang="en-US" altLang="zh-TW" dirty="0">
              <a:solidFill>
                <a:schemeClr val="bg1">
                  <a:lumMod val="50000"/>
                  <a:lumOff val="50000"/>
                </a:schemeClr>
              </a:solidFill>
            </a:endParaRPr>
          </a:p>
          <a:p>
            <a:pPr lvl="1"/>
            <a:r>
              <a:rPr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   </a:t>
            </a:r>
            <a:r>
              <a:rPr lang="en-US" altLang="zh-TW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git</a:t>
            </a:r>
            <a:r>
              <a:rPr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zh-TW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config</a:t>
            </a:r>
            <a:r>
              <a:rPr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--global --edit</a:t>
            </a:r>
          </a:p>
          <a:p>
            <a:pPr lvl="1"/>
            <a:endParaRPr lang="en-US" altLang="zh-TW" dirty="0">
              <a:solidFill>
                <a:schemeClr val="bg1">
                  <a:lumMod val="50000"/>
                  <a:lumOff val="50000"/>
                </a:schemeClr>
              </a:solidFill>
            </a:endParaRPr>
          </a:p>
          <a:p>
            <a:pPr lvl="1"/>
            <a:r>
              <a:rPr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After doing this, you may fix the identity used for this commit with:</a:t>
            </a:r>
          </a:p>
          <a:p>
            <a:pPr lvl="1"/>
            <a:endParaRPr lang="en-US" altLang="zh-TW" dirty="0">
              <a:solidFill>
                <a:schemeClr val="bg1">
                  <a:lumMod val="50000"/>
                  <a:lumOff val="50000"/>
                </a:schemeClr>
              </a:solidFill>
            </a:endParaRPr>
          </a:p>
          <a:p>
            <a:pPr lvl="1"/>
            <a:r>
              <a:rPr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   </a:t>
            </a:r>
            <a:r>
              <a:rPr lang="en-US" altLang="zh-TW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git</a:t>
            </a:r>
            <a:r>
              <a:rPr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commit --amend --reset-author</a:t>
            </a:r>
          </a:p>
          <a:p>
            <a:pPr lvl="1"/>
            <a:endParaRPr lang="en-US" altLang="zh-TW" dirty="0">
              <a:solidFill>
                <a:schemeClr val="bg1">
                  <a:lumMod val="50000"/>
                  <a:lumOff val="50000"/>
                </a:schemeClr>
              </a:solidFill>
            </a:endParaRPr>
          </a:p>
          <a:p>
            <a:pPr lvl="1"/>
            <a:r>
              <a:rPr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2 files changed, 35 insertions(+)</a:t>
            </a:r>
          </a:p>
          <a:p>
            <a:pPr lvl="1"/>
            <a:r>
              <a:rPr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create mode 100644 .</a:t>
            </a:r>
            <a:r>
              <a:rPr lang="en-US" altLang="zh-TW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gitignore</a:t>
            </a:r>
            <a:endParaRPr lang="en-US" altLang="zh-TW" dirty="0">
              <a:solidFill>
                <a:schemeClr val="bg1">
                  <a:lumMod val="50000"/>
                  <a:lumOff val="50000"/>
                </a:schemeClr>
              </a:solidFill>
            </a:endParaRPr>
          </a:p>
          <a:p>
            <a:pPr lvl="1"/>
            <a:r>
              <a:rPr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create mode 100644 </a:t>
            </a:r>
            <a:r>
              <a:rPr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Scripts/week3_2.R</a:t>
            </a:r>
          </a:p>
        </p:txBody>
      </p:sp>
      <p:sp>
        <p:nvSpPr>
          <p:cNvPr id="4" name="矩形 3"/>
          <p:cNvSpPr/>
          <p:nvPr/>
        </p:nvSpPr>
        <p:spPr>
          <a:xfrm>
            <a:off x="1580283" y="6033401"/>
            <a:ext cx="598343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400" dirty="0">
                <a:solidFill>
                  <a:srgbClr val="00704A"/>
                </a:solidFill>
                <a:latin typeface=""/>
              </a:rPr>
              <a:t>A “wimpy commit” is better than no commit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933798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zh-TW" sz="4000"/>
              <a:t>FINDING OUT WHO WROTE WHAT AND WHEN</a:t>
            </a:r>
            <a:endParaRPr kumimoji="1" lang="zh-TW" altLang="en-US" sz="40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err="1"/>
              <a:t>git</a:t>
            </a:r>
            <a:r>
              <a:rPr lang="en-US" altLang="zh-TW" dirty="0"/>
              <a:t> blame </a:t>
            </a:r>
            <a:r>
              <a:rPr lang="en-US" altLang="zh-TW" dirty="0" smtClean="0"/>
              <a:t>Scripts/week3_2.R</a:t>
            </a:r>
          </a:p>
          <a:p>
            <a:r>
              <a:rPr kumimoji="1" lang="en-US" altLang="zh-TW" dirty="0" err="1"/>
              <a:t>g</a:t>
            </a:r>
            <a:r>
              <a:rPr kumimoji="1" lang="en-US" altLang="zh-TW" dirty="0" err="1" smtClean="0"/>
              <a:t>it</a:t>
            </a:r>
            <a:r>
              <a:rPr kumimoji="1" lang="en-US" altLang="zh-TW" dirty="0" smtClean="0"/>
              <a:t> log</a:t>
            </a:r>
          </a:p>
          <a:p>
            <a:r>
              <a:rPr lang="en-US" altLang="zh-TW" dirty="0" err="1"/>
              <a:t>git</a:t>
            </a:r>
            <a:r>
              <a:rPr lang="en-US" altLang="zh-TW" dirty="0"/>
              <a:t> log --graph --name-status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0400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USING GIT THROUGH RSTUDIO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892" y="1831770"/>
            <a:ext cx="3600000" cy="2534252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6800" y="1831770"/>
            <a:ext cx="3960000" cy="3821561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552203" y="5867764"/>
            <a:ext cx="803959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 smtClean="0">
                <a:latin typeface=""/>
              </a:rPr>
              <a:t>commit </a:t>
            </a:r>
            <a:r>
              <a:rPr lang="en-US" altLang="zh-TW" dirty="0">
                <a:latin typeface=""/>
              </a:rPr>
              <a:t>often, and if you’re committing often, all problems can be solved with </a:t>
            </a:r>
            <a:r>
              <a:rPr lang="en-US" altLang="zh-TW">
                <a:latin typeface=""/>
              </a:rPr>
              <a:t>some </a:t>
            </a:r>
            <a:r>
              <a:rPr lang="en-US" altLang="zh-TW" smtClean="0">
                <a:latin typeface=""/>
              </a:rPr>
              <a:t>further research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6989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kumimoji="1" lang="en-US" altLang="zh-TW" dirty="0" err="1" smtClean="0"/>
              <a:t>Github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2021774"/>
          </a:xfrm>
        </p:spPr>
        <p:txBody>
          <a:bodyPr>
            <a:normAutofit fontScale="55000" lnSpcReduction="20000"/>
          </a:bodyPr>
          <a:lstStyle/>
          <a:p>
            <a:r>
              <a:rPr lang="en-US" altLang="zh-TW" b="1" dirty="0" err="1"/>
              <a:t>GitHub</a:t>
            </a:r>
            <a:r>
              <a:rPr lang="en-US" altLang="zh-TW" dirty="0"/>
              <a:t> is a web-based Git repository hosting </a:t>
            </a:r>
            <a:r>
              <a:rPr lang="en-US" altLang="zh-TW" dirty="0" smtClean="0"/>
              <a:t>service.</a:t>
            </a:r>
          </a:p>
          <a:p>
            <a:r>
              <a:rPr lang="en-US" altLang="zh-TW" dirty="0"/>
              <a:t>Development of the </a:t>
            </a:r>
            <a:r>
              <a:rPr lang="en-US" altLang="zh-TW" dirty="0" err="1"/>
              <a:t>GitHub</a:t>
            </a:r>
            <a:r>
              <a:rPr lang="en-US" altLang="zh-TW" dirty="0"/>
              <a:t> platform began on 1 October </a:t>
            </a:r>
            <a:r>
              <a:rPr lang="en-US" altLang="zh-TW" dirty="0" smtClean="0"/>
              <a:t>2007.</a:t>
            </a:r>
            <a:endParaRPr lang="en-US" altLang="zh-TW" baseline="30000" dirty="0"/>
          </a:p>
          <a:p>
            <a:r>
              <a:rPr lang="en-US" altLang="zh-TW" dirty="0" smtClean="0"/>
              <a:t>The </a:t>
            </a:r>
            <a:r>
              <a:rPr lang="en-US" altLang="zh-TW" dirty="0"/>
              <a:t>site was launched in April 2008 by Tom Preston-Werner, Chris </a:t>
            </a:r>
            <a:r>
              <a:rPr lang="en-US" altLang="zh-TW" dirty="0" err="1"/>
              <a:t>Wanstrath</a:t>
            </a:r>
            <a:r>
              <a:rPr lang="en-US" altLang="zh-TW" dirty="0"/>
              <a:t>, and PJ </a:t>
            </a:r>
            <a:r>
              <a:rPr lang="en-US" altLang="zh-TW" dirty="0" err="1"/>
              <a:t>Hyett</a:t>
            </a:r>
            <a:r>
              <a:rPr lang="en-US" altLang="zh-TW" dirty="0"/>
              <a:t> after it had been made available for a few months prior as a beta </a:t>
            </a:r>
            <a:r>
              <a:rPr lang="en-US" altLang="zh-TW" dirty="0" smtClean="0"/>
              <a:t>period.</a:t>
            </a:r>
            <a:endParaRPr kumimoji="1"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2972" y="333615"/>
            <a:ext cx="2798288" cy="1109666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7248" y="3415277"/>
            <a:ext cx="4637314" cy="2967881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167248" y="6383158"/>
            <a:ext cx="45720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TW" altLang="en-US" sz="800"/>
              <a:t>http://www.howtogeek.com/180167/htg-explains-what-is-github-and-what-do-geeks-use-it-for/</a:t>
            </a:r>
          </a:p>
        </p:txBody>
      </p:sp>
    </p:spTree>
    <p:extLst>
      <p:ext uri="{BB962C8B-B14F-4D97-AF65-F5344CB8AC3E}">
        <p14:creationId xmlns:p14="http://schemas.microsoft.com/office/powerpoint/2010/main" val="1337199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Git</a:t>
            </a:r>
            <a:r>
              <a:rPr kumimoji="1" lang="en-US" altLang="zh-TW" dirty="0" smtClean="0"/>
              <a:t> vs </a:t>
            </a:r>
            <a:r>
              <a:rPr kumimoji="1" lang="en-US" altLang="zh-TW" dirty="0" err="1" smtClean="0"/>
              <a:t>Github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altLang="zh-TW" dirty="0" err="1">
                <a:solidFill>
                  <a:srgbClr val="FFC000"/>
                </a:solidFill>
              </a:rPr>
              <a:t>Git</a:t>
            </a:r>
            <a:r>
              <a:rPr lang="en-US" altLang="zh-TW" dirty="0"/>
              <a:t> is a revision control system, a tool to manage your source code </a:t>
            </a:r>
            <a:r>
              <a:rPr lang="en-US" altLang="zh-TW" dirty="0" smtClean="0"/>
              <a:t>history. </a:t>
            </a:r>
            <a:r>
              <a:rPr lang="en-US" altLang="zh-TW" dirty="0"/>
              <a:t>think of it as a series of snapshots (commits) of your code. You see a path of these snapshots, in which order they where created. You can make branches to experiment and come back to snapshots you took</a:t>
            </a:r>
            <a:r>
              <a:rPr lang="en-US" altLang="zh-TW" dirty="0" smtClean="0"/>
              <a:t>.</a:t>
            </a:r>
          </a:p>
          <a:p>
            <a:r>
              <a:rPr lang="en-US" altLang="zh-TW" dirty="0" err="1" smtClean="0">
                <a:solidFill>
                  <a:srgbClr val="FFC000"/>
                </a:solidFill>
              </a:rPr>
              <a:t>GitHub</a:t>
            </a:r>
            <a:r>
              <a:rPr lang="en-US" altLang="zh-TW" dirty="0" smtClean="0"/>
              <a:t> </a:t>
            </a:r>
            <a:r>
              <a:rPr lang="en-US" altLang="zh-TW" dirty="0"/>
              <a:t>is a hosting service for </a:t>
            </a:r>
            <a:r>
              <a:rPr lang="en-US" altLang="zh-TW" dirty="0" err="1"/>
              <a:t>Git</a:t>
            </a:r>
            <a:r>
              <a:rPr lang="en-US" altLang="zh-TW" dirty="0"/>
              <a:t> </a:t>
            </a:r>
            <a:r>
              <a:rPr lang="en-US" altLang="zh-TW" dirty="0" smtClean="0"/>
              <a:t>repositories. So, it </a:t>
            </a:r>
            <a:r>
              <a:rPr lang="en-US" altLang="zh-TW" dirty="0"/>
              <a:t>is a web-page on which you can publish your </a:t>
            </a:r>
            <a:r>
              <a:rPr lang="en-US" altLang="zh-TW" dirty="0" err="1"/>
              <a:t>Git</a:t>
            </a:r>
            <a:r>
              <a:rPr lang="en-US" altLang="zh-TW" dirty="0"/>
              <a:t> repositories and collaborate with other people</a:t>
            </a:r>
            <a:r>
              <a:rPr lang="en-US" altLang="zh-TW" dirty="0" smtClean="0"/>
              <a:t>.</a:t>
            </a:r>
            <a:endParaRPr kumimoji="1"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457200" y="6270609"/>
            <a:ext cx="824741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800" dirty="0"/>
              <a:t>http://</a:t>
            </a:r>
            <a:r>
              <a:rPr lang="en-US" altLang="zh-TW" sz="800" dirty="0" err="1"/>
              <a:t>stackoverflow.com</a:t>
            </a:r>
            <a:r>
              <a:rPr lang="en-US" altLang="zh-TW" sz="800" dirty="0"/>
              <a:t>/questions/13321556/difference-between-</a:t>
            </a:r>
            <a:r>
              <a:rPr lang="en-US" altLang="zh-TW" sz="800" dirty="0" err="1"/>
              <a:t>git</a:t>
            </a:r>
            <a:r>
              <a:rPr lang="en-US" altLang="zh-TW" sz="800" dirty="0"/>
              <a:t>-and-</a:t>
            </a:r>
            <a:r>
              <a:rPr lang="en-US" altLang="zh-TW" sz="800" dirty="0" err="1"/>
              <a:t>github</a:t>
            </a:r>
            <a:endParaRPr lang="en-US" altLang="zh-TW" sz="800" dirty="0"/>
          </a:p>
          <a:p>
            <a:r>
              <a:rPr lang="zh-TW" altLang="en-US" sz="800" dirty="0" smtClean="0"/>
              <a:t>http</a:t>
            </a:r>
            <a:r>
              <a:rPr lang="zh-TW" altLang="en-US" sz="800" dirty="0"/>
              <a:t>://stackoverflow.com/questions/11816424/understanding-the-basics-of-git-and-github</a:t>
            </a:r>
          </a:p>
        </p:txBody>
      </p:sp>
    </p:spTree>
    <p:extLst>
      <p:ext uri="{BB962C8B-B14F-4D97-AF65-F5344CB8AC3E}">
        <p14:creationId xmlns:p14="http://schemas.microsoft.com/office/powerpoint/2010/main" val="566666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zh-TW" sz="4000" dirty="0"/>
              <a:t>Adding an existing project to </a:t>
            </a:r>
            <a:r>
              <a:rPr lang="en-US" altLang="zh-TW" sz="4000" dirty="0" err="1"/>
              <a:t>GitHub</a:t>
            </a:r>
            <a:r>
              <a:rPr lang="en-US" altLang="zh-TW" sz="4000" dirty="0"/>
              <a:t> using the command </a:t>
            </a:r>
            <a:r>
              <a:rPr lang="en-US" altLang="zh-TW" sz="4000" dirty="0" smtClean="0"/>
              <a:t>line</a:t>
            </a:r>
            <a:endParaRPr kumimoji="1" lang="zh-TW" altLang="en-US" sz="40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altLang="zh-TW" dirty="0"/>
              <a:t>creates a new remote called </a:t>
            </a:r>
            <a:r>
              <a:rPr lang="en-US" altLang="zh-TW" i="1" dirty="0"/>
              <a:t>origin</a:t>
            </a:r>
            <a:r>
              <a:rPr lang="en-US" altLang="zh-TW" dirty="0"/>
              <a:t> </a:t>
            </a:r>
            <a:r>
              <a:rPr lang="en-US" altLang="zh-TW" dirty="0" smtClean="0"/>
              <a:t>located at</a:t>
            </a:r>
            <a:r>
              <a:rPr lang="en-US" altLang="zh-TW" dirty="0"/>
              <a:t> </a:t>
            </a:r>
            <a:r>
              <a:rPr lang="en-US" altLang="zh-TW" dirty="0" err="1"/>
              <a:t>git@github.com:peter</a:t>
            </a:r>
            <a:r>
              <a:rPr lang="en-US" altLang="zh-TW" dirty="0"/>
              <a:t>/</a:t>
            </a:r>
            <a:r>
              <a:rPr lang="en-US" altLang="zh-TW" dirty="0" err="1"/>
              <a:t>first_app.git</a:t>
            </a:r>
            <a:endParaRPr lang="en-US" altLang="zh-TW" dirty="0" smtClean="0"/>
          </a:p>
          <a:p>
            <a:pPr lvl="1"/>
            <a:r>
              <a:rPr lang="en-US" altLang="zh-TW" dirty="0" err="1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git</a:t>
            </a:r>
            <a:r>
              <a:rPr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remote add origin </a:t>
            </a:r>
            <a:r>
              <a:rPr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git@github.com:warnname/1042dataScience.git</a:t>
            </a:r>
          </a:p>
          <a:p>
            <a:r>
              <a:rPr lang="en-US" altLang="zh-TW" dirty="0"/>
              <a:t>push the commits in the local branch named </a:t>
            </a:r>
            <a:r>
              <a:rPr lang="en-US" altLang="zh-TW" i="1" dirty="0"/>
              <a:t>master</a:t>
            </a:r>
            <a:r>
              <a:rPr lang="en-US" altLang="zh-TW" dirty="0"/>
              <a:t> to the remote named </a:t>
            </a:r>
            <a:r>
              <a:rPr lang="en-US" altLang="zh-TW" i="1" dirty="0"/>
              <a:t>origin</a:t>
            </a:r>
            <a:endParaRPr lang="en-US" altLang="zh-TW" i="1" dirty="0" smtClean="0"/>
          </a:p>
          <a:p>
            <a:pPr lvl="1"/>
            <a:r>
              <a:rPr lang="en-US" altLang="zh-TW" dirty="0" err="1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git</a:t>
            </a:r>
            <a:r>
              <a:rPr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 push origin </a:t>
            </a:r>
            <a:r>
              <a:rPr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master</a:t>
            </a:r>
          </a:p>
          <a:p>
            <a:pPr marL="1314450" lvl="3" indent="0">
              <a:buNone/>
            </a:pPr>
            <a:r>
              <a:rPr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Permission denied (</a:t>
            </a:r>
            <a:r>
              <a:rPr lang="en-US" altLang="zh-TW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publickey</a:t>
            </a:r>
            <a:r>
              <a:rPr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).</a:t>
            </a:r>
          </a:p>
          <a:p>
            <a:pPr marL="1314450" lvl="3" indent="0">
              <a:buNone/>
            </a:pPr>
            <a:r>
              <a:rPr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fatal: Could not read from remote repository</a:t>
            </a:r>
            <a:r>
              <a:rPr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.</a:t>
            </a:r>
            <a:endParaRPr lang="en-US" altLang="zh-TW" dirty="0">
              <a:solidFill>
                <a:schemeClr val="bg1">
                  <a:lumMod val="50000"/>
                  <a:lumOff val="50000"/>
                </a:schemeClr>
              </a:solidFill>
            </a:endParaRPr>
          </a:p>
          <a:p>
            <a:pPr marL="1314450" lvl="3" indent="0">
              <a:buNone/>
            </a:pPr>
            <a:r>
              <a:rPr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Please make sure you have the correct access rights</a:t>
            </a:r>
          </a:p>
          <a:p>
            <a:pPr marL="1314450" lvl="3" indent="0">
              <a:buNone/>
            </a:pPr>
            <a:r>
              <a:rPr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and the repository exists</a:t>
            </a:r>
            <a:r>
              <a:rPr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71272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VECTORIZED OPERATIONS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altLang="zh-TW" dirty="0"/>
              <a:t> Many R operations are called </a:t>
            </a:r>
            <a:r>
              <a:rPr lang="en-US" altLang="zh-TW" dirty="0" err="1"/>
              <a:t>vectorized</a:t>
            </a:r>
            <a:r>
              <a:rPr lang="en-US" altLang="zh-TW" dirty="0"/>
              <a:t> </a:t>
            </a:r>
            <a:endParaRPr lang="en-US" altLang="zh-TW" dirty="0" smtClean="0"/>
          </a:p>
          <a:p>
            <a:r>
              <a:rPr lang="en-US" altLang="zh-TW" dirty="0"/>
              <a:t>R truth tables for Boolean </a:t>
            </a:r>
            <a:r>
              <a:rPr lang="en-US" altLang="zh-TW" dirty="0" smtClean="0"/>
              <a:t>operators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</a:rPr>
              <a:t>c(T,T,F,F) == c(T,F,T,F)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</a:rPr>
              <a:t>## [1]  TRUE FALSE FALSE  TRUE</a:t>
            </a:r>
          </a:p>
          <a:p>
            <a:pPr lvl="1"/>
            <a:r>
              <a:rPr lang="es-ES_tradnl" dirty="0">
                <a:solidFill>
                  <a:schemeClr val="bg1">
                    <a:lumMod val="50000"/>
                    <a:lumOff val="50000"/>
                  </a:schemeClr>
                </a:solidFill>
              </a:rPr>
              <a:t>c(T,T,F,F) &amp; c(T,T,F,F</a:t>
            </a:r>
            <a:r>
              <a:rPr lang="es-ES_tradnl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)</a:t>
            </a:r>
          </a:p>
          <a:p>
            <a:pPr lvl="1"/>
            <a:r>
              <a:rPr lang="en-US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## </a:t>
            </a: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</a:rPr>
              <a:t>[1]  TRUE FALSE FALSE FALSE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</a:rPr>
              <a:t>c(T,T,F,F) | c(T,F,T,F)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</a:rPr>
              <a:t>## [1]  TRUE  TRUE  TRUE </a:t>
            </a:r>
            <a:r>
              <a:rPr lang="en-US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FALSE</a:t>
            </a:r>
          </a:p>
        </p:txBody>
      </p:sp>
    </p:spTree>
    <p:extLst>
      <p:ext uri="{BB962C8B-B14F-4D97-AF65-F5344CB8AC3E}">
        <p14:creationId xmlns:p14="http://schemas.microsoft.com/office/powerpoint/2010/main" val="1207579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zh-TW" sz="4000" dirty="0"/>
              <a:t>Generating an SSH key</a:t>
            </a:r>
            <a:endParaRPr kumimoji="1" lang="zh-TW" altLang="en-US" sz="40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altLang="zh-TW" dirty="0"/>
              <a:t>SSH keys are a way to identify trusted computers without involving passwords. You can generate an SSH key and add the public key to your </a:t>
            </a:r>
            <a:r>
              <a:rPr lang="en-US" altLang="zh-TW" dirty="0" err="1"/>
              <a:t>GitHub</a:t>
            </a:r>
            <a:r>
              <a:rPr lang="en-US" altLang="zh-TW" dirty="0"/>
              <a:t> account by following the procedures outlined in this section</a:t>
            </a:r>
            <a:r>
              <a:rPr lang="en-US" altLang="zh-TW" dirty="0" smtClean="0"/>
              <a:t>.</a:t>
            </a:r>
            <a:endParaRPr lang="en-US" altLang="zh-TW" dirty="0" smtClean="0">
              <a:solidFill>
                <a:schemeClr val="bg1">
                  <a:lumMod val="50000"/>
                  <a:lumOff val="50000"/>
                </a:schemeClr>
              </a:solidFill>
            </a:endParaRPr>
          </a:p>
          <a:p>
            <a:pPr marL="400050"/>
            <a:r>
              <a:rPr lang="en-US" altLang="zh-TW" dirty="0">
                <a:hlinkClick r:id="rId2"/>
              </a:rPr>
              <a:t>https://help.github.com/articles/generating-an-ssh-key</a:t>
            </a:r>
            <a:r>
              <a:rPr lang="en-US" altLang="zh-TW" dirty="0" smtClean="0">
                <a:hlinkClick r:id="rId2"/>
              </a:rPr>
              <a:t>/</a:t>
            </a:r>
            <a:endParaRPr lang="en-US" altLang="zh-TW" dirty="0" smtClean="0"/>
          </a:p>
          <a:p>
            <a:pPr marL="400050"/>
            <a:r>
              <a:rPr lang="en-US" altLang="zh-TW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git</a:t>
            </a:r>
            <a:r>
              <a:rPr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push </a:t>
            </a:r>
            <a:r>
              <a:rPr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origin master</a:t>
            </a:r>
            <a:endParaRPr lang="en-US" altLang="zh-TW" dirty="0">
              <a:solidFill>
                <a:schemeClr val="bg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8152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Git</a:t>
            </a:r>
            <a:r>
              <a:rPr kumimoji="1" lang="en-US" altLang="zh-TW" dirty="0" smtClean="0"/>
              <a:t> commends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02481"/>
          </a:xfrm>
        </p:spPr>
        <p:txBody>
          <a:bodyPr anchor="t">
            <a:normAutofit fontScale="55000" lnSpcReduction="20000"/>
          </a:bodyPr>
          <a:lstStyle/>
          <a:p>
            <a:r>
              <a:rPr kumimoji="1" lang="en-US" altLang="zh-TW" dirty="0" smtClean="0"/>
              <a:t>Local</a:t>
            </a:r>
          </a:p>
          <a:p>
            <a:pPr lvl="1"/>
            <a:r>
              <a:rPr lang="en-US" altLang="zh-TW" dirty="0" err="1"/>
              <a:t>git</a:t>
            </a:r>
            <a:r>
              <a:rPr lang="en-US" altLang="zh-TW" dirty="0"/>
              <a:t> </a:t>
            </a:r>
            <a:r>
              <a:rPr lang="en-US" altLang="zh-TW" dirty="0" err="1"/>
              <a:t>init</a:t>
            </a:r>
            <a:r>
              <a:rPr lang="en-US" altLang="zh-TW" dirty="0"/>
              <a:t> .</a:t>
            </a:r>
          </a:p>
          <a:p>
            <a:pPr lvl="1"/>
            <a:r>
              <a:rPr lang="en-US" altLang="zh-TW" dirty="0" err="1" smtClean="0"/>
              <a:t>git</a:t>
            </a:r>
            <a:r>
              <a:rPr lang="en-US" altLang="zh-TW" dirty="0" smtClean="0"/>
              <a:t> </a:t>
            </a:r>
            <a:r>
              <a:rPr lang="en-US" altLang="zh-TW" dirty="0"/>
              <a:t>add -A .</a:t>
            </a:r>
          </a:p>
          <a:p>
            <a:pPr lvl="1"/>
            <a:r>
              <a:rPr lang="en-US" altLang="zh-TW" dirty="0" err="1" smtClean="0"/>
              <a:t>git</a:t>
            </a:r>
            <a:r>
              <a:rPr lang="en-US" altLang="zh-TW" dirty="0" smtClean="0"/>
              <a:t> </a:t>
            </a:r>
            <a:r>
              <a:rPr lang="en-US" altLang="zh-TW" dirty="0"/>
              <a:t>commit</a:t>
            </a:r>
          </a:p>
          <a:p>
            <a:pPr lvl="1"/>
            <a:r>
              <a:rPr lang="en-US" altLang="zh-TW" dirty="0" err="1" smtClean="0"/>
              <a:t>git</a:t>
            </a:r>
            <a:r>
              <a:rPr lang="en-US" altLang="zh-TW" dirty="0" smtClean="0"/>
              <a:t> </a:t>
            </a:r>
            <a:r>
              <a:rPr lang="en-US" altLang="zh-TW" dirty="0"/>
              <a:t>status</a:t>
            </a:r>
          </a:p>
          <a:p>
            <a:pPr lvl="1"/>
            <a:r>
              <a:rPr lang="en-US" altLang="zh-TW" dirty="0" err="1" smtClean="0"/>
              <a:t>git</a:t>
            </a:r>
            <a:r>
              <a:rPr lang="en-US" altLang="zh-TW" dirty="0" smtClean="0"/>
              <a:t> </a:t>
            </a:r>
            <a:r>
              <a:rPr lang="en-US" altLang="zh-TW" dirty="0"/>
              <a:t>log</a:t>
            </a:r>
          </a:p>
          <a:p>
            <a:pPr lvl="1"/>
            <a:r>
              <a:rPr lang="en-US" altLang="zh-TW" dirty="0" err="1" smtClean="0"/>
              <a:t>git</a:t>
            </a:r>
            <a:r>
              <a:rPr lang="en-US" altLang="zh-TW" dirty="0" smtClean="0"/>
              <a:t> </a:t>
            </a:r>
            <a:r>
              <a:rPr lang="en-US" altLang="zh-TW" dirty="0"/>
              <a:t>diff</a:t>
            </a:r>
          </a:p>
          <a:p>
            <a:pPr lvl="1"/>
            <a:r>
              <a:rPr lang="en-US" altLang="zh-TW" dirty="0" err="1" smtClean="0"/>
              <a:t>git</a:t>
            </a:r>
            <a:r>
              <a:rPr lang="en-US" altLang="zh-TW" dirty="0" smtClean="0"/>
              <a:t> checkout</a:t>
            </a:r>
          </a:p>
          <a:p>
            <a:r>
              <a:rPr kumimoji="1" lang="en-US" altLang="zh-TW" dirty="0" smtClean="0"/>
              <a:t>Public</a:t>
            </a:r>
          </a:p>
          <a:p>
            <a:pPr lvl="1"/>
            <a:r>
              <a:rPr lang="en-US" altLang="zh-TW" dirty="0" err="1"/>
              <a:t>git</a:t>
            </a:r>
            <a:r>
              <a:rPr lang="en-US" altLang="zh-TW" dirty="0"/>
              <a:t> </a:t>
            </a:r>
            <a:r>
              <a:rPr lang="en-US" altLang="zh-TW" dirty="0" smtClean="0"/>
              <a:t>pull</a:t>
            </a:r>
          </a:p>
          <a:p>
            <a:pPr lvl="1"/>
            <a:r>
              <a:rPr lang="en-US" altLang="zh-TW" dirty="0" err="1" smtClean="0"/>
              <a:t>git</a:t>
            </a:r>
            <a:r>
              <a:rPr lang="en-US" altLang="zh-TW" dirty="0" smtClean="0"/>
              <a:t> rebase</a:t>
            </a:r>
          </a:p>
          <a:p>
            <a:pPr lvl="1"/>
            <a:r>
              <a:rPr lang="en-US" altLang="zh-TW" dirty="0" err="1" smtClean="0"/>
              <a:t>git</a:t>
            </a:r>
            <a:r>
              <a:rPr lang="en-US" altLang="zh-TW" dirty="0" smtClean="0"/>
              <a:t> push</a:t>
            </a:r>
          </a:p>
          <a:p>
            <a:r>
              <a:rPr kumimoji="1" lang="en-US" altLang="zh-TW" dirty="0" smtClean="0"/>
              <a:t>https</a:t>
            </a:r>
            <a:r>
              <a:rPr kumimoji="1" lang="en-US" altLang="zh-TW" dirty="0"/>
              <a:t>://</a:t>
            </a:r>
            <a:r>
              <a:rPr kumimoji="1" lang="en-US" altLang="zh-TW" dirty="0" err="1"/>
              <a:t>www.git-tower.com</a:t>
            </a:r>
            <a:r>
              <a:rPr kumimoji="1" lang="en-US" altLang="zh-TW" dirty="0"/>
              <a:t>/blog/</a:t>
            </a:r>
            <a:r>
              <a:rPr kumimoji="1" lang="en-US" altLang="zh-TW" dirty="0" err="1"/>
              <a:t>git</a:t>
            </a:r>
            <a:r>
              <a:rPr kumimoji="1" lang="en-US" altLang="zh-TW" dirty="0"/>
              <a:t>-cheat-sheet/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05777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sz="1800" dirty="0">
                <a:hlinkClick r:id="rId2"/>
              </a:rPr>
              <a:t>https://training.github.com/kit/downloads/github-git-cheat-sheet.pdf</a:t>
            </a:r>
            <a:r>
              <a:rPr kumimoji="1" lang="en-US" altLang="zh-TW" sz="1800" dirty="0"/>
              <a:t/>
            </a:r>
            <a:br>
              <a:rPr kumimoji="1" lang="en-US" altLang="zh-TW" sz="1800" dirty="0"/>
            </a:br>
            <a:endParaRPr kumimoji="1" lang="zh-TW" altLang="en-US" sz="1800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377" y="1028700"/>
            <a:ext cx="4199466" cy="5486400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3759" y="2553195"/>
            <a:ext cx="4063041" cy="3961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491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 </a:t>
            </a:r>
            <a:r>
              <a:rPr lang="en-US" altLang="zh-TW" dirty="0" smtClean="0"/>
              <a:t>Markdown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a </a:t>
            </a:r>
            <a:r>
              <a:rPr lang="en-US" altLang="zh-TW" dirty="0"/>
              <a:t>simple </a:t>
            </a:r>
            <a:r>
              <a:rPr lang="en-US" altLang="zh-TW" dirty="0" smtClean="0"/>
              <a:t>web-ready format </a:t>
            </a:r>
            <a:r>
              <a:rPr lang="en-US" altLang="zh-TW" dirty="0"/>
              <a:t>that’s used in many wikis</a:t>
            </a:r>
            <a:endParaRPr lang="en-US" altLang="zh-TW" dirty="0" smtClean="0"/>
          </a:p>
          <a:p>
            <a:r>
              <a:rPr lang="en-US" altLang="zh-TW" dirty="0" smtClean="0"/>
              <a:t>http</a:t>
            </a:r>
            <a:r>
              <a:rPr lang="en-US" altLang="zh-TW" dirty="0"/>
              <a:t>://</a:t>
            </a:r>
            <a:r>
              <a:rPr lang="en-US" altLang="zh-TW" dirty="0" err="1"/>
              <a:t>daringfireball.net</a:t>
            </a:r>
            <a:r>
              <a:rPr lang="en-US" altLang="zh-TW" dirty="0"/>
              <a:t>/projects/markdown</a:t>
            </a:r>
            <a:r>
              <a:rPr lang="en-US" altLang="zh-TW" dirty="0" smtClean="0"/>
              <a:t>/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792933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knitr</a:t>
            </a:r>
            <a:r>
              <a:rPr lang="en-US" altLang="zh-TW" dirty="0"/>
              <a:t>-annotated Markdown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32500" lnSpcReduction="20000"/>
          </a:bodyPr>
          <a:lstStyle/>
          <a:p>
            <a:r>
              <a:rPr kumimoji="1" lang="en-US" altLang="zh-TW" dirty="0"/>
              <a:t># Simple </a:t>
            </a:r>
            <a:r>
              <a:rPr kumimoji="1" lang="en-US" altLang="zh-TW" dirty="0" err="1"/>
              <a:t>knitr</a:t>
            </a:r>
            <a:r>
              <a:rPr kumimoji="1" lang="en-US" altLang="zh-TW" dirty="0"/>
              <a:t> Markdown example 	# Note: 1 </a:t>
            </a:r>
          </a:p>
          <a:p>
            <a:endParaRPr kumimoji="1" lang="en-US" altLang="zh-TW" dirty="0"/>
          </a:p>
          <a:p>
            <a:r>
              <a:rPr kumimoji="1" lang="en-US" altLang="zh-TW" dirty="0"/>
              <a:t>Two examples:</a:t>
            </a:r>
          </a:p>
          <a:p>
            <a:endParaRPr kumimoji="1" lang="en-US" altLang="zh-TW" dirty="0"/>
          </a:p>
          <a:p>
            <a:r>
              <a:rPr kumimoji="1" lang="en-US" altLang="zh-TW" dirty="0"/>
              <a:t>* plotting</a:t>
            </a:r>
          </a:p>
          <a:p>
            <a:r>
              <a:rPr kumimoji="1" lang="en-US" altLang="zh-TW" dirty="0"/>
              <a:t>* calculating</a:t>
            </a:r>
          </a:p>
          <a:p>
            <a:endParaRPr kumimoji="1" lang="en-US" altLang="zh-TW" dirty="0"/>
          </a:p>
          <a:p>
            <a:r>
              <a:rPr kumimoji="1" lang="en-US" altLang="zh-TW" dirty="0"/>
              <a:t>Plot example:</a:t>
            </a:r>
          </a:p>
          <a:p>
            <a:r>
              <a:rPr kumimoji="1" lang="en-US" altLang="zh-TW" dirty="0"/>
              <a:t>```{r </a:t>
            </a:r>
            <a:r>
              <a:rPr kumimoji="1" lang="en-US" altLang="zh-TW" dirty="0" err="1"/>
              <a:t>plotexample</a:t>
            </a:r>
            <a:r>
              <a:rPr kumimoji="1" lang="en-US" altLang="zh-TW" dirty="0"/>
              <a:t>, </a:t>
            </a:r>
            <a:r>
              <a:rPr kumimoji="1" lang="en-US" altLang="zh-TW" dirty="0" err="1"/>
              <a:t>fig.width</a:t>
            </a:r>
            <a:r>
              <a:rPr kumimoji="1" lang="en-US" altLang="zh-TW" dirty="0"/>
              <a:t>=2, </a:t>
            </a:r>
            <a:r>
              <a:rPr kumimoji="1" lang="en-US" altLang="zh-TW" dirty="0" err="1"/>
              <a:t>fig.height</a:t>
            </a:r>
            <a:r>
              <a:rPr kumimoji="1" lang="en-US" altLang="zh-TW" dirty="0"/>
              <a:t>=2, </a:t>
            </a:r>
            <a:r>
              <a:rPr kumimoji="1" lang="en-US" altLang="zh-TW" dirty="0" err="1"/>
              <a:t>fig.align</a:t>
            </a:r>
            <a:r>
              <a:rPr kumimoji="1" lang="en-US" altLang="zh-TW" dirty="0"/>
              <a:t>='center'} 	# Note: 2 </a:t>
            </a:r>
          </a:p>
          <a:p>
            <a:r>
              <a:rPr kumimoji="1" lang="en-US" altLang="zh-TW" dirty="0"/>
              <a:t>library(ggplot2) 	# Note: 3 </a:t>
            </a:r>
          </a:p>
          <a:p>
            <a:r>
              <a:rPr kumimoji="1" lang="en-US" altLang="zh-TW" dirty="0" err="1"/>
              <a:t>ggplot</a:t>
            </a:r>
            <a:r>
              <a:rPr kumimoji="1" lang="en-US" altLang="zh-TW" dirty="0"/>
              <a:t>(data=</a:t>
            </a:r>
            <a:r>
              <a:rPr kumimoji="1" lang="en-US" altLang="zh-TW" dirty="0" err="1"/>
              <a:t>data.frame</a:t>
            </a:r>
            <a:r>
              <a:rPr kumimoji="1" lang="en-US" altLang="zh-TW" dirty="0"/>
              <a:t>(x=c(1:100),y=sin(0.1*c(1:100)))) +</a:t>
            </a:r>
          </a:p>
          <a:p>
            <a:r>
              <a:rPr kumimoji="1" lang="en-US" altLang="zh-TW" dirty="0"/>
              <a:t>   </a:t>
            </a:r>
            <a:r>
              <a:rPr kumimoji="1" lang="en-US" altLang="zh-TW" dirty="0" err="1"/>
              <a:t>geom_line</a:t>
            </a:r>
            <a:r>
              <a:rPr kumimoji="1" lang="en-US" altLang="zh-TW" dirty="0"/>
              <a:t>(</a:t>
            </a:r>
            <a:r>
              <a:rPr kumimoji="1" lang="en-US" altLang="zh-TW" dirty="0" err="1"/>
              <a:t>aes</a:t>
            </a:r>
            <a:r>
              <a:rPr kumimoji="1" lang="en-US" altLang="zh-TW" dirty="0"/>
              <a:t>(x=</a:t>
            </a:r>
            <a:r>
              <a:rPr kumimoji="1" lang="en-US" altLang="zh-TW" dirty="0" err="1"/>
              <a:t>x,y</a:t>
            </a:r>
            <a:r>
              <a:rPr kumimoji="1" lang="en-US" altLang="zh-TW" dirty="0"/>
              <a:t>=y))</a:t>
            </a:r>
          </a:p>
          <a:p>
            <a:r>
              <a:rPr kumimoji="1" lang="en-US" altLang="zh-TW" dirty="0"/>
              <a:t>``` 	# Note: 4 </a:t>
            </a:r>
          </a:p>
          <a:p>
            <a:endParaRPr kumimoji="1" lang="en-US" altLang="zh-TW" dirty="0"/>
          </a:p>
          <a:p>
            <a:r>
              <a:rPr kumimoji="1" lang="en-US" altLang="zh-TW" dirty="0"/>
              <a:t>Calculation example: 	# Note: 5 </a:t>
            </a:r>
          </a:p>
          <a:p>
            <a:r>
              <a:rPr kumimoji="1" lang="en-US" altLang="zh-TW" dirty="0"/>
              <a:t>```{r </a:t>
            </a:r>
            <a:r>
              <a:rPr kumimoji="1" lang="en-US" altLang="zh-TW" dirty="0" err="1"/>
              <a:t>calcexample</a:t>
            </a:r>
            <a:r>
              <a:rPr kumimoji="1" lang="en-US" altLang="zh-TW" dirty="0"/>
              <a:t>} 	# Note: 6 </a:t>
            </a:r>
          </a:p>
          <a:p>
            <a:r>
              <a:rPr kumimoji="1" lang="en-US" altLang="zh-TW" dirty="0"/>
              <a:t>pi*pi</a:t>
            </a:r>
          </a:p>
          <a:p>
            <a:r>
              <a:rPr kumimoji="1" lang="en-US" altLang="zh-TW" dirty="0"/>
              <a:t>```</a:t>
            </a:r>
            <a:endParaRPr kumimoji="1"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5326083" y="1478737"/>
            <a:ext cx="3497284" cy="46474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600" dirty="0"/>
              <a:t># Note 1: </a:t>
            </a:r>
          </a:p>
          <a:p>
            <a:r>
              <a:rPr lang="zh-TW" altLang="en-US" sz="1600" dirty="0"/>
              <a:t>#   Markdown text and formatting </a:t>
            </a:r>
          </a:p>
          <a:p>
            <a:endParaRPr lang="zh-TW" altLang="en-US" sz="1600" dirty="0"/>
          </a:p>
          <a:p>
            <a:r>
              <a:rPr lang="zh-TW" altLang="en-US" sz="1600" dirty="0"/>
              <a:t># Note 2: </a:t>
            </a:r>
          </a:p>
          <a:p>
            <a:r>
              <a:rPr lang="zh-TW" altLang="en-US" sz="1600" dirty="0"/>
              <a:t>#   knitr chunk open with option </a:t>
            </a:r>
          </a:p>
          <a:p>
            <a:r>
              <a:rPr lang="zh-TW" altLang="en-US" sz="1600" dirty="0"/>
              <a:t>#   assignments </a:t>
            </a:r>
          </a:p>
          <a:p>
            <a:endParaRPr lang="zh-TW" altLang="en-US" sz="1600" dirty="0"/>
          </a:p>
          <a:p>
            <a:r>
              <a:rPr lang="zh-TW" altLang="en-US" sz="1600" dirty="0"/>
              <a:t># Note 3: </a:t>
            </a:r>
          </a:p>
          <a:p>
            <a:r>
              <a:rPr lang="zh-TW" altLang="en-US" sz="1600" dirty="0"/>
              <a:t>#   R code </a:t>
            </a:r>
          </a:p>
          <a:p>
            <a:endParaRPr lang="zh-TW" altLang="en-US" sz="1600" dirty="0"/>
          </a:p>
          <a:p>
            <a:r>
              <a:rPr lang="zh-TW" altLang="en-US" sz="1600" dirty="0"/>
              <a:t># Note 4: </a:t>
            </a:r>
          </a:p>
          <a:p>
            <a:r>
              <a:rPr lang="zh-TW" altLang="en-US" sz="1600" dirty="0"/>
              <a:t>#   knitr chunk close </a:t>
            </a:r>
          </a:p>
          <a:p>
            <a:endParaRPr lang="zh-TW" altLang="en-US" sz="1600" dirty="0"/>
          </a:p>
          <a:p>
            <a:r>
              <a:rPr lang="zh-TW" altLang="en-US" sz="1600" dirty="0"/>
              <a:t># Note 5: </a:t>
            </a:r>
          </a:p>
          <a:p>
            <a:r>
              <a:rPr lang="zh-TW" altLang="en-US" sz="1600" dirty="0"/>
              <a:t>#   More Markdown text </a:t>
            </a:r>
          </a:p>
          <a:p>
            <a:endParaRPr lang="zh-TW" altLang="en-US" sz="1600" dirty="0"/>
          </a:p>
          <a:p>
            <a:r>
              <a:rPr lang="zh-TW" altLang="en-US" sz="1600" dirty="0"/>
              <a:t># Note 6: </a:t>
            </a:r>
          </a:p>
          <a:p>
            <a:r>
              <a:rPr lang="zh-TW" altLang="en-US" sz="1600" dirty="0"/>
              <a:t>#   Another R code chunk </a:t>
            </a:r>
          </a:p>
        </p:txBody>
      </p:sp>
    </p:spTree>
    <p:extLst>
      <p:ext uri="{BB962C8B-B14F-4D97-AF65-F5344CB8AC3E}">
        <p14:creationId xmlns:p14="http://schemas.microsoft.com/office/powerpoint/2010/main" val="1201718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Using </a:t>
            </a:r>
            <a:r>
              <a:rPr lang="en-US" altLang="zh-TW" dirty="0" err="1"/>
              <a:t>knitr</a:t>
            </a:r>
            <a:r>
              <a:rPr lang="en-US" altLang="zh-TW" dirty="0"/>
              <a:t> to produce milestone documentation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629888"/>
          </a:xfrm>
        </p:spPr>
        <p:txBody>
          <a:bodyPr anchor="t">
            <a:normAutofit/>
          </a:bodyPr>
          <a:lstStyle/>
          <a:p>
            <a:r>
              <a:rPr lang="en-US" altLang="zh-TW" sz="28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library(</a:t>
            </a:r>
            <a:r>
              <a:rPr lang="en-US" altLang="zh-TW" sz="28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knitr</a:t>
            </a:r>
            <a:r>
              <a:rPr lang="en-US" altLang="zh-TW" sz="28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)</a:t>
            </a:r>
          </a:p>
          <a:p>
            <a:r>
              <a:rPr lang="en-US" altLang="zh-TW" sz="28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knit('</a:t>
            </a:r>
            <a:r>
              <a:rPr lang="en-US" altLang="zh-TW" sz="28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simple.Rmd</a:t>
            </a:r>
            <a:r>
              <a:rPr lang="en-US" altLang="zh-TW" sz="2800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')</a:t>
            </a:r>
          </a:p>
          <a:p>
            <a:endParaRPr kumimoji="1" lang="zh-TW" altLang="en-US" sz="2800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6647" y="2972689"/>
            <a:ext cx="6070707" cy="3606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488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PURPOSE OF KNITR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804553"/>
          </a:xfrm>
        </p:spPr>
        <p:txBody>
          <a:bodyPr anchor="t">
            <a:normAutofit lnSpcReduction="10000"/>
          </a:bodyPr>
          <a:lstStyle/>
          <a:p>
            <a:r>
              <a:rPr lang="en-US" altLang="zh-TW"/>
              <a:t> reproducible </a:t>
            </a:r>
            <a:r>
              <a:rPr lang="en-US" altLang="zh-TW" smtClean="0"/>
              <a:t>research</a:t>
            </a:r>
          </a:p>
          <a:p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768" y="2698701"/>
            <a:ext cx="8340465" cy="3173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611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KNITR CHUNK OPTIONS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kumimoji="1" lang="en-US" altLang="zh-TW" sz="2800" dirty="0"/>
              <a:t>```{r </a:t>
            </a:r>
            <a:r>
              <a:rPr kumimoji="1" lang="en-US" altLang="zh-TW" sz="2800" dirty="0" err="1"/>
              <a:t>calcexample</a:t>
            </a:r>
            <a:r>
              <a:rPr kumimoji="1" lang="en-US" altLang="zh-TW" sz="2800" dirty="0"/>
              <a:t>} 	# </a:t>
            </a:r>
            <a:r>
              <a:rPr lang="zh-TW" altLang="en-US" sz="2800" dirty="0"/>
              <a:t>Another R code chunk </a:t>
            </a:r>
          </a:p>
          <a:p>
            <a:pPr>
              <a:lnSpc>
                <a:spcPct val="100000"/>
              </a:lnSpc>
            </a:pPr>
            <a:r>
              <a:rPr kumimoji="1" lang="en-US" altLang="zh-TW" sz="2800" dirty="0" smtClean="0"/>
              <a:t>pi*pi</a:t>
            </a:r>
            <a:endParaRPr kumimoji="1" lang="en-US" altLang="zh-TW" sz="2800" dirty="0"/>
          </a:p>
          <a:p>
            <a:pPr>
              <a:lnSpc>
                <a:spcPct val="100000"/>
              </a:lnSpc>
            </a:pPr>
            <a:r>
              <a:rPr kumimoji="1" lang="en-US" altLang="zh-TW" sz="2800" dirty="0"/>
              <a:t>```</a:t>
            </a:r>
            <a:endParaRPr kumimoji="1" lang="zh-TW" altLang="en-US" sz="2800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3934" y="2297876"/>
            <a:ext cx="5356132" cy="4202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302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Homework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18413"/>
          </a:xfrm>
        </p:spPr>
        <p:txBody>
          <a:bodyPr>
            <a:normAutofit fontScale="62500" lnSpcReduction="20000"/>
          </a:bodyPr>
          <a:lstStyle/>
          <a:p>
            <a:r>
              <a:rPr lang="en-US" altLang="zh-TW" i="1" dirty="0" err="1"/>
              <a:t>your.R</a:t>
            </a:r>
            <a:r>
              <a:rPr lang="en-US" altLang="zh-TW" i="1" dirty="0"/>
              <a:t> -query max/min -files file1 file2 –out </a:t>
            </a:r>
            <a:r>
              <a:rPr lang="en-US" altLang="zh-TW" i="1" dirty="0" err="1" smtClean="0"/>
              <a:t>out.csv</a:t>
            </a:r>
            <a:endParaRPr lang="en-US" altLang="zh-TW" i="1" dirty="0" smtClean="0"/>
          </a:p>
          <a:p>
            <a:r>
              <a:rPr lang="en-US" altLang="zh-TW" dirty="0"/>
              <a:t>Read in multiple </a:t>
            </a:r>
            <a:r>
              <a:rPr lang="en-US" altLang="zh-TW" dirty="0" smtClean="0"/>
              <a:t>files &amp; Find </a:t>
            </a:r>
            <a:r>
              <a:rPr lang="en-US" altLang="zh-TW" dirty="0"/>
              <a:t>one file which contains the max/min </a:t>
            </a:r>
            <a:r>
              <a:rPr lang="en-US" altLang="zh-TW" dirty="0" smtClean="0"/>
              <a:t>one</a:t>
            </a:r>
            <a:endParaRPr lang="en-US" dirty="0" smtClean="0"/>
          </a:p>
          <a:p>
            <a:r>
              <a:rPr lang="en-US" dirty="0" smtClean="0"/>
              <a:t>Inputs : test.1.csv</a:t>
            </a:r>
          </a:p>
          <a:p>
            <a:pPr marL="457200" lvl="1" indent="0">
              <a:buNone/>
            </a:pPr>
            <a:r>
              <a:rPr lang="en-US" sz="1600" dirty="0" err="1"/>
              <a:t>persons,weight,height,gender</a:t>
            </a:r>
            <a:endParaRPr lang="en-US" sz="1600" dirty="0"/>
          </a:p>
          <a:p>
            <a:pPr marL="457200" lvl="1" indent="0">
              <a:buNone/>
            </a:pPr>
            <a:r>
              <a:rPr lang="en-US" sz="1600" dirty="0"/>
              <a:t>person1,92.2445889841765,182.000744945835,F</a:t>
            </a:r>
          </a:p>
          <a:p>
            <a:pPr marL="457200" lvl="1" indent="0">
              <a:buNone/>
            </a:pPr>
            <a:r>
              <a:rPr lang="en-US" sz="1600" dirty="0"/>
              <a:t>person2,79.8850586637855,199.031132040545,F</a:t>
            </a:r>
          </a:p>
          <a:p>
            <a:pPr marL="457200" lvl="1" indent="0">
              <a:buNone/>
            </a:pPr>
            <a:r>
              <a:rPr lang="en-US" sz="1600" dirty="0"/>
              <a:t>person3,65.5903067067266,180.847714091651,F</a:t>
            </a:r>
          </a:p>
          <a:p>
            <a:pPr marL="457200" lvl="1" indent="0">
              <a:buNone/>
            </a:pPr>
            <a:r>
              <a:rPr lang="en-US" sz="1600" dirty="0"/>
              <a:t>person4,92.8903334774077,190.053740092553,F</a:t>
            </a:r>
          </a:p>
          <a:p>
            <a:pPr marL="457200" lvl="1" indent="0">
              <a:buNone/>
            </a:pPr>
            <a:r>
              <a:rPr lang="en-US" sz="1600" dirty="0"/>
              <a:t>person5,95.316689889878,198.946779500693,M</a:t>
            </a:r>
          </a:p>
          <a:p>
            <a:pPr marL="457200" lvl="1" indent="0">
              <a:buNone/>
            </a:pPr>
            <a:r>
              <a:rPr lang="en-US" sz="1600" dirty="0"/>
              <a:t>person6,83.461117176339,184.001802965067,F</a:t>
            </a:r>
            <a:endParaRPr lang="en-US" sz="1600" dirty="0" smtClean="0"/>
          </a:p>
          <a:p>
            <a:r>
              <a:rPr lang="en-US" dirty="0" smtClean="0"/>
              <a:t>Output : </a:t>
            </a:r>
            <a:r>
              <a:rPr lang="en-US" dirty="0" err="1" smtClean="0"/>
              <a:t>out.csv</a:t>
            </a:r>
            <a:endParaRPr lang="en-US" dirty="0" smtClean="0"/>
          </a:p>
          <a:p>
            <a:pPr marL="457200" lvl="1" indent="0">
              <a:buNone/>
            </a:pPr>
            <a:r>
              <a:rPr lang="en-US" sz="1800" dirty="0" smtClean="0"/>
              <a:t>Type,test.1,test.2,max</a:t>
            </a:r>
          </a:p>
          <a:p>
            <a:pPr marL="457200" lvl="1" indent="0">
              <a:buNone/>
            </a:pPr>
            <a:r>
              <a:rPr lang="en-US" sz="1800" dirty="0"/>
              <a:t>w</a:t>
            </a:r>
            <a:r>
              <a:rPr lang="en-US" sz="1800" dirty="0" smtClean="0"/>
              <a:t>eight,95.31,80.1,test.1</a:t>
            </a:r>
          </a:p>
          <a:p>
            <a:pPr marL="457200" lvl="1" indent="0">
              <a:buNone/>
            </a:pPr>
            <a:r>
              <a:rPr lang="en-US" sz="1800" dirty="0" smtClean="0"/>
              <a:t>Height,199.03,200.11,test.2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592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Any Question?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7743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&amp;, | vs &amp;&amp;, ||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2259281"/>
          </a:xfrm>
        </p:spPr>
        <p:txBody>
          <a:bodyPr anchor="t">
            <a:normAutofit fontScale="70000" lnSpcReduction="20000"/>
          </a:bodyPr>
          <a:lstStyle/>
          <a:p>
            <a:r>
              <a:rPr kumimoji="1" lang="es-ES_tradnl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c(T,T,F,F) &amp; c(T,T,F,F</a:t>
            </a:r>
            <a:r>
              <a:rPr kumimoji="1" lang="es-ES_tradnl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)</a:t>
            </a:r>
          </a:p>
          <a:p>
            <a:r>
              <a:rPr kumimoji="1" lang="es-ES_tradnl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##TRUE  </a:t>
            </a:r>
            <a:r>
              <a:rPr kumimoji="1" lang="es-ES_tradnl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TRUE FALSE FALSE</a:t>
            </a:r>
            <a:endParaRPr kumimoji="1" lang="es-ES_tradnl" altLang="zh-TW" dirty="0" smtClean="0">
              <a:solidFill>
                <a:schemeClr val="bg1">
                  <a:lumMod val="50000"/>
                  <a:lumOff val="50000"/>
                </a:schemeClr>
              </a:solidFill>
            </a:endParaRPr>
          </a:p>
          <a:p>
            <a:r>
              <a:rPr kumimoji="1" lang="es-ES_tradnl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c(T,T,F,F) </a:t>
            </a:r>
            <a:r>
              <a:rPr kumimoji="1" lang="es-ES_tradnl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&amp;&amp; </a:t>
            </a:r>
            <a:r>
              <a:rPr kumimoji="1" lang="es-ES_tradnl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c(T,T,F,F</a:t>
            </a:r>
            <a:r>
              <a:rPr kumimoji="1" lang="es-ES_tradnl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)</a:t>
            </a:r>
          </a:p>
          <a:p>
            <a:r>
              <a:rPr kumimoji="1" lang="es-ES_tradnl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##TRUE</a:t>
            </a:r>
          </a:p>
        </p:txBody>
      </p:sp>
      <p:sp>
        <p:nvSpPr>
          <p:cNvPr id="4" name="矩形 3"/>
          <p:cNvSpPr/>
          <p:nvPr/>
        </p:nvSpPr>
        <p:spPr>
          <a:xfrm>
            <a:off x="546264" y="3735643"/>
            <a:ext cx="812866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altLang="zh-TW" dirty="0" err="1"/>
              <a:t>Shorter</a:t>
            </a:r>
            <a:r>
              <a:rPr lang="es-ES_tradnl" altLang="zh-TW" dirty="0"/>
              <a:t> vs </a:t>
            </a:r>
            <a:r>
              <a:rPr lang="es-ES_tradnl" altLang="zh-TW" dirty="0" err="1"/>
              <a:t>longer</a:t>
            </a:r>
            <a:r>
              <a:rPr lang="es-ES_tradnl" altLang="zh-TW" dirty="0"/>
              <a:t> </a:t>
            </a:r>
            <a:r>
              <a:rPr lang="es-ES_tradnl" altLang="zh-TW" dirty="0" err="1"/>
              <a:t>forms</a:t>
            </a:r>
            <a:r>
              <a:rPr lang="es-ES_tradnl" altLang="zh-TW" dirty="0"/>
              <a:t>:</a:t>
            </a:r>
          </a:p>
          <a:p>
            <a:pPr lvl="1"/>
            <a:r>
              <a:rPr lang="es-ES_tradnl" altLang="zh-TW" dirty="0" err="1"/>
              <a:t>The</a:t>
            </a:r>
            <a:r>
              <a:rPr lang="es-ES_tradnl" altLang="zh-TW" dirty="0"/>
              <a:t> </a:t>
            </a:r>
            <a:r>
              <a:rPr lang="es-ES_tradnl" altLang="zh-TW" dirty="0" err="1"/>
              <a:t>shorter</a:t>
            </a:r>
            <a:r>
              <a:rPr lang="es-ES_tradnl" altLang="zh-TW" dirty="0"/>
              <a:t> </a:t>
            </a:r>
            <a:r>
              <a:rPr lang="es-ES_tradnl" altLang="zh-TW" dirty="0" err="1"/>
              <a:t>form</a:t>
            </a:r>
            <a:r>
              <a:rPr lang="es-ES_tradnl" altLang="zh-TW" dirty="0"/>
              <a:t> </a:t>
            </a:r>
            <a:r>
              <a:rPr lang="es-ES_tradnl" altLang="zh-TW" dirty="0" err="1"/>
              <a:t>performs</a:t>
            </a:r>
            <a:r>
              <a:rPr lang="es-ES_tradnl" altLang="zh-TW" dirty="0"/>
              <a:t> </a:t>
            </a:r>
            <a:r>
              <a:rPr lang="es-ES_tradnl" altLang="zh-TW" dirty="0" err="1"/>
              <a:t>elementwise</a:t>
            </a:r>
            <a:r>
              <a:rPr lang="es-ES_tradnl" altLang="zh-TW" dirty="0"/>
              <a:t> </a:t>
            </a:r>
            <a:r>
              <a:rPr lang="es-ES_tradnl" altLang="zh-TW" dirty="0" err="1"/>
              <a:t>comparisons</a:t>
            </a:r>
            <a:r>
              <a:rPr lang="es-ES_tradnl" altLang="zh-TW" dirty="0"/>
              <a:t> in </a:t>
            </a:r>
            <a:r>
              <a:rPr lang="es-ES_tradnl" altLang="zh-TW" dirty="0" err="1"/>
              <a:t>much</a:t>
            </a:r>
            <a:r>
              <a:rPr lang="es-ES_tradnl" altLang="zh-TW" dirty="0"/>
              <a:t> </a:t>
            </a:r>
            <a:r>
              <a:rPr lang="es-ES_tradnl" altLang="zh-TW" dirty="0" err="1"/>
              <a:t>the</a:t>
            </a:r>
            <a:r>
              <a:rPr lang="es-ES_tradnl" altLang="zh-TW" dirty="0"/>
              <a:t> </a:t>
            </a:r>
            <a:r>
              <a:rPr lang="es-ES_tradnl" altLang="zh-TW" dirty="0" err="1"/>
              <a:t>same</a:t>
            </a:r>
            <a:r>
              <a:rPr lang="es-ES_tradnl" altLang="zh-TW" dirty="0"/>
              <a:t> </a:t>
            </a:r>
            <a:r>
              <a:rPr lang="es-ES_tradnl" altLang="zh-TW" dirty="0" err="1"/>
              <a:t>way</a:t>
            </a:r>
            <a:r>
              <a:rPr lang="es-ES_tradnl" altLang="zh-TW" dirty="0"/>
              <a:t> as </a:t>
            </a:r>
            <a:r>
              <a:rPr lang="es-ES_tradnl" altLang="zh-TW" dirty="0" err="1"/>
              <a:t>arithmetic</a:t>
            </a:r>
            <a:r>
              <a:rPr lang="es-ES_tradnl" altLang="zh-TW" dirty="0"/>
              <a:t> </a:t>
            </a:r>
            <a:r>
              <a:rPr lang="es-ES_tradnl" altLang="zh-TW" dirty="0" err="1"/>
              <a:t>operators</a:t>
            </a:r>
            <a:r>
              <a:rPr lang="es-ES_tradnl" altLang="zh-TW" dirty="0"/>
              <a:t>.</a:t>
            </a:r>
          </a:p>
          <a:p>
            <a:pPr lvl="1"/>
            <a:r>
              <a:rPr lang="es-ES_tradnl" altLang="zh-TW" dirty="0" err="1"/>
              <a:t>The</a:t>
            </a:r>
            <a:r>
              <a:rPr lang="es-ES_tradnl" altLang="zh-TW" dirty="0"/>
              <a:t> </a:t>
            </a:r>
            <a:r>
              <a:rPr lang="es-ES_tradnl" altLang="zh-TW" dirty="0" err="1"/>
              <a:t>longer</a:t>
            </a:r>
            <a:r>
              <a:rPr lang="es-ES_tradnl" altLang="zh-TW" dirty="0"/>
              <a:t> </a:t>
            </a:r>
            <a:r>
              <a:rPr lang="es-ES_tradnl" altLang="zh-TW" dirty="0" err="1"/>
              <a:t>form</a:t>
            </a:r>
            <a:r>
              <a:rPr lang="es-ES_tradnl" altLang="zh-TW" dirty="0"/>
              <a:t> </a:t>
            </a:r>
            <a:r>
              <a:rPr lang="es-ES_tradnl" altLang="zh-TW" dirty="0" err="1"/>
              <a:t>evaluates</a:t>
            </a:r>
            <a:r>
              <a:rPr lang="es-ES_tradnl" altLang="zh-TW" dirty="0"/>
              <a:t> </a:t>
            </a:r>
            <a:r>
              <a:rPr lang="es-ES_tradnl" altLang="zh-TW" dirty="0" err="1"/>
              <a:t>left</a:t>
            </a:r>
            <a:r>
              <a:rPr lang="es-ES_tradnl" altLang="zh-TW" dirty="0"/>
              <a:t> to </a:t>
            </a:r>
            <a:r>
              <a:rPr lang="es-ES_tradnl" altLang="zh-TW" dirty="0" err="1"/>
              <a:t>right</a:t>
            </a:r>
            <a:r>
              <a:rPr lang="es-ES_tradnl" altLang="zh-TW" dirty="0"/>
              <a:t> </a:t>
            </a:r>
            <a:r>
              <a:rPr lang="es-ES_tradnl" altLang="zh-TW" dirty="0" err="1"/>
              <a:t>examining</a:t>
            </a:r>
            <a:r>
              <a:rPr lang="es-ES_tradnl" altLang="zh-TW" dirty="0"/>
              <a:t> </a:t>
            </a:r>
            <a:r>
              <a:rPr lang="es-ES_tradnl" altLang="zh-TW" dirty="0" err="1"/>
              <a:t>only</a:t>
            </a:r>
            <a:r>
              <a:rPr lang="es-ES_tradnl" altLang="zh-TW" dirty="0"/>
              <a:t> </a:t>
            </a:r>
            <a:r>
              <a:rPr lang="es-ES_tradnl" altLang="zh-TW" dirty="0" err="1"/>
              <a:t>the</a:t>
            </a:r>
            <a:r>
              <a:rPr lang="es-ES_tradnl" altLang="zh-TW" dirty="0"/>
              <a:t> </a:t>
            </a:r>
            <a:r>
              <a:rPr lang="es-ES_tradnl" altLang="zh-TW" dirty="0" err="1"/>
              <a:t>first</a:t>
            </a:r>
            <a:r>
              <a:rPr lang="es-ES_tradnl" altLang="zh-TW" dirty="0"/>
              <a:t> </a:t>
            </a:r>
            <a:r>
              <a:rPr lang="es-ES_tradnl" altLang="zh-TW" dirty="0" err="1"/>
              <a:t>element</a:t>
            </a:r>
            <a:r>
              <a:rPr lang="es-ES_tradnl" altLang="zh-TW" dirty="0"/>
              <a:t> of </a:t>
            </a:r>
            <a:r>
              <a:rPr lang="es-ES_tradnl" altLang="zh-TW" dirty="0" err="1"/>
              <a:t>each</a:t>
            </a:r>
            <a:r>
              <a:rPr lang="es-ES_tradnl" altLang="zh-TW" dirty="0"/>
              <a:t> vector.  </a:t>
            </a:r>
            <a:r>
              <a:rPr lang="es-ES_tradnl" altLang="zh-TW" dirty="0" err="1"/>
              <a:t>Evaluation</a:t>
            </a:r>
            <a:r>
              <a:rPr lang="es-ES_tradnl" altLang="zh-TW" dirty="0"/>
              <a:t> </a:t>
            </a:r>
            <a:r>
              <a:rPr lang="es-ES_tradnl" altLang="zh-TW" dirty="0" err="1"/>
              <a:t>proceeds</a:t>
            </a:r>
            <a:r>
              <a:rPr lang="es-ES_tradnl" altLang="zh-TW" dirty="0"/>
              <a:t> </a:t>
            </a:r>
            <a:r>
              <a:rPr lang="es-ES_tradnl" altLang="zh-TW" dirty="0" err="1"/>
              <a:t>only</a:t>
            </a:r>
            <a:r>
              <a:rPr lang="es-ES_tradnl" altLang="zh-TW" dirty="0"/>
              <a:t> </a:t>
            </a:r>
            <a:r>
              <a:rPr lang="es-ES_tradnl" altLang="zh-TW" dirty="0" err="1"/>
              <a:t>until</a:t>
            </a:r>
            <a:r>
              <a:rPr lang="es-ES_tradnl" altLang="zh-TW" dirty="0"/>
              <a:t> </a:t>
            </a:r>
            <a:r>
              <a:rPr lang="es-ES_tradnl" altLang="zh-TW" dirty="0" err="1"/>
              <a:t>the</a:t>
            </a:r>
            <a:r>
              <a:rPr lang="es-ES_tradnl" altLang="zh-TW" dirty="0"/>
              <a:t> </a:t>
            </a:r>
            <a:r>
              <a:rPr lang="es-ES_tradnl" altLang="zh-TW" dirty="0" err="1"/>
              <a:t>result</a:t>
            </a:r>
            <a:r>
              <a:rPr lang="es-ES_tradnl" altLang="zh-TW" dirty="0"/>
              <a:t> </a:t>
            </a:r>
            <a:r>
              <a:rPr lang="es-ES_tradnl" altLang="zh-TW" dirty="0" err="1"/>
              <a:t>is</a:t>
            </a:r>
            <a:r>
              <a:rPr lang="es-ES_tradnl" altLang="zh-TW" dirty="0"/>
              <a:t> </a:t>
            </a:r>
            <a:r>
              <a:rPr lang="es-ES_tradnl" altLang="zh-TW" dirty="0" err="1"/>
              <a:t>determined</a:t>
            </a:r>
            <a:r>
              <a:rPr lang="es-ES_tradnl" altLang="zh-TW" dirty="0"/>
              <a:t>.</a:t>
            </a:r>
          </a:p>
          <a:p>
            <a:pPr lvl="1"/>
            <a:r>
              <a:rPr lang="es-ES_tradnl" altLang="zh-TW" dirty="0" err="1"/>
              <a:t>The</a:t>
            </a:r>
            <a:r>
              <a:rPr lang="es-ES_tradnl" altLang="zh-TW" dirty="0"/>
              <a:t> </a:t>
            </a:r>
            <a:r>
              <a:rPr lang="es-ES_tradnl" altLang="zh-TW" dirty="0" err="1"/>
              <a:t>longer</a:t>
            </a:r>
            <a:r>
              <a:rPr lang="es-ES_tradnl" altLang="zh-TW" dirty="0"/>
              <a:t> </a:t>
            </a:r>
            <a:r>
              <a:rPr lang="es-ES_tradnl" altLang="zh-TW" dirty="0" err="1"/>
              <a:t>form</a:t>
            </a:r>
            <a:r>
              <a:rPr lang="es-ES_tradnl" altLang="zh-TW" dirty="0"/>
              <a:t> </a:t>
            </a:r>
            <a:r>
              <a:rPr lang="es-ES_tradnl" altLang="zh-TW" dirty="0" err="1"/>
              <a:t>is</a:t>
            </a:r>
            <a:r>
              <a:rPr lang="es-ES_tradnl" altLang="zh-TW" dirty="0"/>
              <a:t> </a:t>
            </a:r>
            <a:r>
              <a:rPr lang="es-ES_tradnl" altLang="zh-TW" dirty="0" err="1"/>
              <a:t>appropriate</a:t>
            </a:r>
            <a:r>
              <a:rPr lang="es-ES_tradnl" altLang="zh-TW" dirty="0"/>
              <a:t> </a:t>
            </a:r>
            <a:r>
              <a:rPr lang="es-ES_tradnl" altLang="zh-TW" dirty="0" err="1"/>
              <a:t>for</a:t>
            </a:r>
            <a:r>
              <a:rPr lang="es-ES_tradnl" altLang="zh-TW" dirty="0"/>
              <a:t> </a:t>
            </a:r>
            <a:r>
              <a:rPr lang="es-ES_tradnl" altLang="zh-TW" dirty="0" err="1"/>
              <a:t>programming</a:t>
            </a:r>
            <a:r>
              <a:rPr lang="es-ES_tradnl" altLang="zh-TW" dirty="0"/>
              <a:t> control-</a:t>
            </a:r>
            <a:r>
              <a:rPr lang="es-ES_tradnl" altLang="zh-TW" dirty="0" err="1"/>
              <a:t>flow</a:t>
            </a:r>
            <a:r>
              <a:rPr lang="es-ES_tradnl" altLang="zh-TW" dirty="0"/>
              <a:t> and </a:t>
            </a:r>
            <a:r>
              <a:rPr lang="es-ES_tradnl" altLang="zh-TW" dirty="0" err="1"/>
              <a:t>typically</a:t>
            </a:r>
            <a:r>
              <a:rPr lang="es-ES_tradnl" altLang="zh-TW" dirty="0"/>
              <a:t> </a:t>
            </a:r>
            <a:r>
              <a:rPr lang="es-ES_tradnl" altLang="zh-TW" dirty="0" err="1"/>
              <a:t>preferred</a:t>
            </a:r>
            <a:r>
              <a:rPr lang="es-ES_tradnl" altLang="zh-TW" dirty="0"/>
              <a:t> in </a:t>
            </a:r>
            <a:r>
              <a:rPr lang="es-ES_tradnl" altLang="zh-TW" dirty="0" err="1"/>
              <a:t>if</a:t>
            </a:r>
            <a:r>
              <a:rPr lang="es-ES_tradnl" altLang="zh-TW" dirty="0"/>
              <a:t> </a:t>
            </a:r>
            <a:r>
              <a:rPr lang="es-ES_tradnl" altLang="zh-TW" dirty="0" err="1"/>
              <a:t>clauses</a:t>
            </a:r>
            <a:r>
              <a:rPr lang="es-ES_tradnl" altLang="zh-TW" dirty="0"/>
              <a:t>.</a:t>
            </a:r>
            <a:endParaRPr kumimoji="1" lang="zh-TW" altLang="en-US" dirty="0">
              <a:solidFill>
                <a:schemeClr val="bg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446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test if two vectors are a </a:t>
            </a:r>
            <a:r>
              <a:rPr lang="en-US" altLang="zh-TW" dirty="0" smtClean="0"/>
              <a:t>match?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496292"/>
            <a:ext cx="8229600" cy="1680357"/>
          </a:xfrm>
        </p:spPr>
        <p:txBody>
          <a:bodyPr>
            <a:normAutofit/>
          </a:bodyPr>
          <a:lstStyle/>
          <a:p>
            <a:pPr marL="342900" lvl="1" indent="-342900">
              <a:buFont typeface="Arial" pitchFamily="34" charset="0"/>
              <a:buChar char="•"/>
            </a:pPr>
            <a:r>
              <a:rPr lang="es-ES_tradnl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c(T,T,F,F) == c(T,F,T,F)</a:t>
            </a:r>
          </a:p>
          <a:p>
            <a:pPr marL="342900" lvl="1" indent="-342900">
              <a:buFont typeface="Arial" pitchFamily="34" charset="0"/>
              <a:buChar char="•"/>
            </a:pPr>
            <a:r>
              <a:rPr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## [1]  TRUE FALSE FALSE  </a:t>
            </a:r>
            <a:r>
              <a:rPr lang="en-US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TRUE</a:t>
            </a:r>
            <a:endParaRPr lang="en-US" altLang="zh-TW" dirty="0">
              <a:solidFill>
                <a:schemeClr val="bg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457200" y="3176649"/>
            <a:ext cx="7107381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1" indent="-342900">
              <a:buFont typeface="Arial" pitchFamily="34" charset="0"/>
              <a:buChar char="•"/>
            </a:pPr>
            <a:r>
              <a:rPr lang="en-US" altLang="zh-TW" sz="2800">
                <a:solidFill>
                  <a:schemeClr val="bg1">
                    <a:lumMod val="50000"/>
                    <a:lumOff val="50000"/>
                  </a:schemeClr>
                </a:solidFill>
              </a:rPr>
              <a:t>&gt; identical(c(T,T,F,F),c(T,F,T,F))</a:t>
            </a:r>
          </a:p>
          <a:p>
            <a:pPr marL="342900" lvl="1" indent="-342900">
              <a:buFont typeface="Arial" pitchFamily="34" charset="0"/>
              <a:buChar char="•"/>
            </a:pPr>
            <a:r>
              <a:rPr lang="en-US" altLang="zh-TW" sz="28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##[1] FALSE</a:t>
            </a:r>
          </a:p>
          <a:p>
            <a:pPr marL="342900" lvl="1" indent="-342900">
              <a:buFont typeface="Arial" pitchFamily="34" charset="0"/>
              <a:buChar char="•"/>
            </a:pPr>
            <a:r>
              <a:rPr lang="en-US" altLang="zh-TW" sz="28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&gt; </a:t>
            </a:r>
            <a:r>
              <a:rPr lang="en-US" altLang="zh-TW" sz="28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all.equal</a:t>
            </a:r>
            <a:r>
              <a:rPr lang="en-US" altLang="zh-TW" sz="28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(c(T,T,F,F),c(T,F,T,F))</a:t>
            </a:r>
          </a:p>
          <a:p>
            <a:pPr marL="342900" lvl="1" indent="-342900">
              <a:buFont typeface="Arial" pitchFamily="34" charset="0"/>
              <a:buChar char="•"/>
            </a:pPr>
            <a:r>
              <a:rPr lang="en-US" altLang="zh-TW" sz="28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##[1] "2 element mismatches</a:t>
            </a:r>
            <a:endParaRPr kumimoji="1"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121049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Primary features of R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altLang="zh-TW" dirty="0"/>
              <a:t>R IS AN OBJECT-ORIENTED </a:t>
            </a:r>
            <a:r>
              <a:rPr lang="en-US" altLang="zh-TW" dirty="0" smtClean="0"/>
              <a:t>LANGUAGE</a:t>
            </a:r>
          </a:p>
          <a:p>
            <a:pPr lvl="1"/>
            <a:r>
              <a:rPr kumimoji="1" lang="pt-BR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&gt; </a:t>
            </a:r>
            <a:r>
              <a:rPr kumimoji="1" lang="pt-BR" altLang="zh-TW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class</a:t>
            </a:r>
            <a:r>
              <a:rPr kumimoji="1" lang="pt-BR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(</a:t>
            </a:r>
            <a:r>
              <a:rPr kumimoji="1" lang="pt-BR" altLang="zh-TW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c</a:t>
            </a:r>
            <a:r>
              <a:rPr kumimoji="1" lang="pt-BR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(1,2</a:t>
            </a:r>
            <a:r>
              <a:rPr kumimoji="1" lang="pt-BR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))</a:t>
            </a:r>
          </a:p>
          <a:p>
            <a:pPr lvl="1"/>
            <a:r>
              <a:rPr kumimoji="1" lang="pt-BR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##[</a:t>
            </a:r>
            <a:r>
              <a:rPr kumimoji="1" lang="pt-BR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1] "</a:t>
            </a:r>
            <a:r>
              <a:rPr kumimoji="1" lang="pt-BR" altLang="zh-TW" dirty="0" err="1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numeric</a:t>
            </a:r>
            <a:r>
              <a:rPr kumimoji="1" lang="pt-BR" altLang="zh-TW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”</a:t>
            </a:r>
          </a:p>
          <a:p>
            <a:r>
              <a:rPr lang="en-US" altLang="zh-TW" dirty="0"/>
              <a:t>R IS A FUNCTIONAL </a:t>
            </a:r>
            <a:r>
              <a:rPr lang="en-US" altLang="zh-TW" dirty="0" smtClean="0"/>
              <a:t>LANGUAGE</a:t>
            </a:r>
          </a:p>
          <a:p>
            <a:pPr lvl="1"/>
            <a:r>
              <a:rPr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add &lt;- function(</a:t>
            </a:r>
            <a:r>
              <a:rPr lang="en-US" altLang="zh-TW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a,b</a:t>
            </a:r>
            <a:r>
              <a:rPr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) { a + b}</a:t>
            </a:r>
          </a:p>
          <a:p>
            <a:pPr lvl="1"/>
            <a:r>
              <a:rPr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add(1,2)</a:t>
            </a:r>
          </a:p>
          <a:p>
            <a:pPr lvl="1"/>
            <a:r>
              <a:rPr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## [1] 3 </a:t>
            </a:r>
            <a:endParaRPr lang="en-US" altLang="zh-TW" dirty="0" smtClean="0">
              <a:solidFill>
                <a:schemeClr val="bg1">
                  <a:lumMod val="50000"/>
                  <a:lumOff val="50000"/>
                </a:schemeClr>
              </a:solidFill>
            </a:endParaRPr>
          </a:p>
          <a:p>
            <a:r>
              <a:rPr lang="en-US" altLang="zh-TW" dirty="0" smtClean="0"/>
              <a:t>R </a:t>
            </a:r>
            <a:r>
              <a:rPr lang="en-US" altLang="zh-TW" dirty="0"/>
              <a:t>IS A DYNAMIC </a:t>
            </a:r>
            <a:r>
              <a:rPr lang="en-US" altLang="zh-TW" dirty="0" smtClean="0"/>
              <a:t>LANGUAGE</a:t>
            </a:r>
          </a:p>
          <a:p>
            <a:pPr lvl="1"/>
            <a:r>
              <a:rPr lang="en-US" altLang="zh-TW" dirty="0"/>
              <a:t>You can find all of your variables using the </a:t>
            </a:r>
            <a:r>
              <a:rPr lang="en-US" altLang="zh-TW" sz="2400" i="1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ls</a:t>
            </a:r>
            <a:r>
              <a:rPr lang="en-US" altLang="zh-TW" sz="2400" i="1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()</a:t>
            </a:r>
            <a:r>
              <a:rPr lang="en-US" altLang="zh-TW" sz="2400" dirty="0" smtClean="0"/>
              <a:t> </a:t>
            </a:r>
            <a:r>
              <a:rPr lang="en-US" altLang="zh-TW" dirty="0" smtClean="0"/>
              <a:t>command</a:t>
            </a:r>
            <a:endParaRPr kumimoji="1" lang="zh-TW" altLang="en-US" dirty="0">
              <a:solidFill>
                <a:schemeClr val="bg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8816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zh-TW" sz="4000" dirty="0"/>
              <a:t>R BEHAVES LIKE A CALL-BY-VALUE LANGUAGE</a:t>
            </a:r>
            <a:endParaRPr kumimoji="1" lang="zh-TW" altLang="en-US" sz="40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zh-TW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vec</a:t>
            </a:r>
            <a:r>
              <a:rPr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&lt;- c(1,2)</a:t>
            </a:r>
          </a:p>
          <a:p>
            <a:r>
              <a:rPr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fun &lt;- function(v) { v[[2]]&lt;-5; print(v)}</a:t>
            </a:r>
          </a:p>
          <a:p>
            <a:r>
              <a:rPr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fun(</a:t>
            </a:r>
            <a:r>
              <a:rPr lang="en-US" altLang="zh-TW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vec</a:t>
            </a:r>
            <a:r>
              <a:rPr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)</a:t>
            </a:r>
          </a:p>
          <a:p>
            <a:r>
              <a:rPr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## [1] 1 5</a:t>
            </a:r>
          </a:p>
          <a:p>
            <a:r>
              <a:rPr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print(</a:t>
            </a:r>
            <a:r>
              <a:rPr lang="en-US" altLang="zh-TW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vec</a:t>
            </a:r>
            <a:r>
              <a:rPr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)</a:t>
            </a:r>
          </a:p>
          <a:p>
            <a:r>
              <a:rPr lang="en-US" altLang="zh-TW" dirty="0">
                <a:solidFill>
                  <a:schemeClr val="bg1">
                    <a:lumMod val="50000"/>
                    <a:lumOff val="50000"/>
                  </a:schemeClr>
                </a:solidFill>
              </a:rPr>
              <a:t>## [1] 1 2</a:t>
            </a:r>
            <a:endParaRPr kumimoji="1" lang="zh-TW" altLang="en-US" dirty="0">
              <a:solidFill>
                <a:schemeClr val="bg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0168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jmchang_digital">
  <a:themeElements>
    <a:clrScheme name="薄暮">
      <a:dk1>
        <a:sysClr val="windowText" lastClr="000000"/>
      </a:dk1>
      <a:lt1>
        <a:sysClr val="window" lastClr="FFFFFF"/>
      </a:lt1>
      <a:dk2>
        <a:srgbClr val="24213E"/>
      </a:dk2>
      <a:lt2>
        <a:srgbClr val="E9EAF0"/>
      </a:lt2>
      <a:accent1>
        <a:srgbClr val="E8BC4A"/>
      </a:accent1>
      <a:accent2>
        <a:srgbClr val="83C1C6"/>
      </a:accent2>
      <a:accent3>
        <a:srgbClr val="E78D35"/>
      </a:accent3>
      <a:accent4>
        <a:srgbClr val="909CE1"/>
      </a:accent4>
      <a:accent5>
        <a:srgbClr val="839C41"/>
      </a:accent5>
      <a:accent6>
        <a:srgbClr val="CC5439"/>
      </a:accent6>
      <a:hlink>
        <a:srgbClr val="1C6CF1"/>
      </a:hlink>
      <a:folHlink>
        <a:srgbClr val="C649E0"/>
      </a:folHlink>
    </a:clrScheme>
    <a:fontScheme name="薄暮">
      <a:majorFont>
        <a:latin typeface="Corbel"/>
        <a:ea typeface=""/>
        <a:cs typeface=""/>
        <a:font script="Jpan" typeface="ヒラギノ角ゴ Pro W3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ヒラギノ角ゴ Pro W3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薄暮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 fov="600000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300000"/>
              </a:schemeClr>
            </a:gs>
            <a:gs pos="31000">
              <a:schemeClr val="bg1">
                <a:tint val="100000"/>
                <a:satMod val="300000"/>
              </a:schemeClr>
            </a:gs>
            <a:gs pos="62000">
              <a:schemeClr val="phClr">
                <a:tint val="100000"/>
                <a:shade val="100000"/>
                <a:satMod val="100000"/>
              </a:schemeClr>
            </a:gs>
            <a:gs pos="100000">
              <a:schemeClr val="phClr">
                <a:shade val="100000"/>
                <a:hueMod val="93000"/>
                <a:satMod val="50000"/>
                <a:lumMod val="2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100000"/>
                <a:satMod val="100000"/>
              </a:schemeClr>
            </a:gs>
            <a:gs pos="100000">
              <a:schemeClr val="phClr">
                <a:tint val="100000"/>
                <a:shade val="100000"/>
                <a:alpha val="100000"/>
                <a:hueMod val="100000"/>
                <a:satMod val="150000"/>
                <a:lumMod val="5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jmchang" id="{919030AE-70D9-9440-906A-CC1834415D89}" vid="{31BEF54A-DD94-B040-B03F-6B5600FAEA73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jmchang</Template>
  <TotalTime>2246</TotalTime>
  <Words>2408</Words>
  <Application>Microsoft Macintosh PowerPoint</Application>
  <PresentationFormat>如螢幕大小 (4:3)</PresentationFormat>
  <Paragraphs>492</Paragraphs>
  <Slides>59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59</vt:i4>
      </vt:variant>
    </vt:vector>
  </HeadingPairs>
  <TitlesOfParts>
    <vt:vector size="64" baseType="lpstr">
      <vt:lpstr>Calibri</vt:lpstr>
      <vt:lpstr>Corbel</vt:lpstr>
      <vt:lpstr>新細明體</vt:lpstr>
      <vt:lpstr>Arial</vt:lpstr>
      <vt:lpstr>jmchang_digital</vt:lpstr>
      <vt:lpstr>Documentation and deployment of your code</vt:lpstr>
      <vt:lpstr>Working with R</vt:lpstr>
      <vt:lpstr>Primary features of R</vt:lpstr>
      <vt:lpstr>x&lt;-5 vs x&lt;&lt;-5 </vt:lpstr>
      <vt:lpstr>VECTORIZED OPERATIONS</vt:lpstr>
      <vt:lpstr>&amp;, | vs &amp;&amp;, ||</vt:lpstr>
      <vt:lpstr>test if two vectors are a match?</vt:lpstr>
      <vt:lpstr>Primary features of R</vt:lpstr>
      <vt:lpstr>R BEHAVES LIKE A CALL-BY-VALUE LANGUAGE</vt:lpstr>
      <vt:lpstr>Primary R data types</vt:lpstr>
      <vt:lpstr>Primary R data type - Numbers</vt:lpstr>
      <vt:lpstr>Primary R data type – NUMBER SEQUENCES</vt:lpstr>
      <vt:lpstr>Primary R data type – VECTORS</vt:lpstr>
      <vt:lpstr>[[]] vs []</vt:lpstr>
      <vt:lpstr>b&lt;-c()</vt:lpstr>
      <vt:lpstr>vector vs list</vt:lpstr>
      <vt:lpstr> named lists</vt:lpstr>
      <vt:lpstr>[[]] vs []</vt:lpstr>
      <vt:lpstr>MATRICES</vt:lpstr>
      <vt:lpstr>DATA FRAMES</vt:lpstr>
      <vt:lpstr>DATA FRAMES</vt:lpstr>
      <vt:lpstr>Matrices vs data frame</vt:lpstr>
      <vt:lpstr>Factors</vt:lpstr>
      <vt:lpstr> table-structured data with headers</vt:lpstr>
      <vt:lpstr>Reading the UCI car data</vt:lpstr>
      <vt:lpstr>Always Exploring your data first</vt:lpstr>
      <vt:lpstr>WORKING WITH OTHER DATA FORMATS</vt:lpstr>
      <vt:lpstr>Using R on less-structured data</vt:lpstr>
      <vt:lpstr>Building a map to interpret loan use codes</vt:lpstr>
      <vt:lpstr>Transforming the car data</vt:lpstr>
      <vt:lpstr>Summary of Good.Loan and Purpose</vt:lpstr>
      <vt:lpstr>Summary: Loading data into R</vt:lpstr>
      <vt:lpstr>Run R script from command line</vt:lpstr>
      <vt:lpstr>Passing arguments to an R script from command lines </vt:lpstr>
      <vt:lpstr>Documentation</vt:lpstr>
      <vt:lpstr>Which comment is useful?</vt:lpstr>
      <vt:lpstr>How to write effective comments?</vt:lpstr>
      <vt:lpstr>Worse than useless comment</vt:lpstr>
      <vt:lpstr>First: CHOOSING A PROJECT DIRECTORY STRUCTURE</vt:lpstr>
      <vt:lpstr>Using version control to record history</vt:lpstr>
      <vt:lpstr>source code management system</vt:lpstr>
      <vt:lpstr>STARTING A GIT PROJECT USING THE COMMAND LINE</vt:lpstr>
      <vt:lpstr>STARTING A GIT PROJECT USING THE COMMAND LINE</vt:lpstr>
      <vt:lpstr>USING ADD/COMMIT PAIRS TO CHECKPOINT WORK</vt:lpstr>
      <vt:lpstr>FINDING OUT WHO WROTE WHAT AND WHEN</vt:lpstr>
      <vt:lpstr>USING GIT THROUGH RSTUDIO</vt:lpstr>
      <vt:lpstr>Github</vt:lpstr>
      <vt:lpstr>Git vs Github</vt:lpstr>
      <vt:lpstr>Adding an existing project to GitHub using the command line</vt:lpstr>
      <vt:lpstr>Generating an SSH key</vt:lpstr>
      <vt:lpstr>Git commends</vt:lpstr>
      <vt:lpstr>https://training.github.com/kit/downloads/github-git-cheat-sheet.pdf </vt:lpstr>
      <vt:lpstr> Markdown</vt:lpstr>
      <vt:lpstr>knitr-annotated Markdown</vt:lpstr>
      <vt:lpstr>Using knitr to produce milestone documentation</vt:lpstr>
      <vt:lpstr>PURPOSE OF KNITR</vt:lpstr>
      <vt:lpstr>KNITR CHUNK OPTIONS</vt:lpstr>
      <vt:lpstr>Homework 1</vt:lpstr>
      <vt:lpstr>Any Question?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Jia-Ming Chang</dc:creator>
  <cp:lastModifiedBy>Jia-Ming CHANG</cp:lastModifiedBy>
  <cp:revision>340</cp:revision>
  <dcterms:created xsi:type="dcterms:W3CDTF">2016-01-07T11:20:23Z</dcterms:created>
  <dcterms:modified xsi:type="dcterms:W3CDTF">2016-03-13T04:30:51Z</dcterms:modified>
</cp:coreProperties>
</file>

<file path=docProps/thumbnail.jpeg>
</file>